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304" r:id="rId3"/>
    <p:sldId id="297" r:id="rId4"/>
    <p:sldId id="298" r:id="rId5"/>
    <p:sldId id="305" r:id="rId6"/>
    <p:sldId id="287" r:id="rId7"/>
    <p:sldId id="291" r:id="rId8"/>
    <p:sldId id="281" r:id="rId9"/>
    <p:sldId id="313" r:id="rId10"/>
    <p:sldId id="300" r:id="rId11"/>
    <p:sldId id="276" r:id="rId12"/>
    <p:sldId id="299" r:id="rId13"/>
    <p:sldId id="314" r:id="rId14"/>
    <p:sldId id="277" r:id="rId15"/>
    <p:sldId id="283" r:id="rId16"/>
    <p:sldId id="301" r:id="rId17"/>
    <p:sldId id="280" r:id="rId18"/>
    <p:sldId id="284" r:id="rId19"/>
    <p:sldId id="282" r:id="rId20"/>
    <p:sldId id="278" r:id="rId21"/>
    <p:sldId id="288" r:id="rId22"/>
    <p:sldId id="290" r:id="rId23"/>
    <p:sldId id="289" r:id="rId24"/>
    <p:sldId id="286" r:id="rId25"/>
    <p:sldId id="293" r:id="rId26"/>
    <p:sldId id="303" r:id="rId27"/>
    <p:sldId id="311" r:id="rId28"/>
    <p:sldId id="294" r:id="rId29"/>
    <p:sldId id="295" r:id="rId30"/>
    <p:sldId id="312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9" autoAdjust="0"/>
    <p:restoredTop sz="94660"/>
  </p:normalViewPr>
  <p:slideViewPr>
    <p:cSldViewPr>
      <p:cViewPr>
        <p:scale>
          <a:sx n="50" d="100"/>
          <a:sy n="50" d="100"/>
        </p:scale>
        <p:origin x="-1572" y="-6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easyen.ru/_ld/139/9846827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285728"/>
            <a:ext cx="8820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+mj-lt"/>
                <a:cs typeface="Arial" pitchFamily="34" charset="0"/>
              </a:rPr>
              <a:t>МК ДОУ детский сад № 423 «Золотой ключик» комбинированного вида Центрального округа </a:t>
            </a:r>
          </a:p>
          <a:p>
            <a:pPr algn="ctr"/>
            <a:r>
              <a:rPr lang="ru-RU" sz="2400" b="1" dirty="0" smtClean="0">
                <a:latin typeface="+mj-lt"/>
                <a:cs typeface="Arial" pitchFamily="34" charset="0"/>
              </a:rPr>
              <a:t>г. Новосибирска </a:t>
            </a:r>
            <a:endParaRPr lang="ru-RU" sz="2400" b="1" dirty="0">
              <a:latin typeface="+mj-lt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1928802"/>
            <a:ext cx="704907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+mj-lt"/>
              </a:rPr>
              <a:t>ВКЛЮЧЕНИЕ МАТЕМАТИЧЕСКОГО СОДЕРЖАНИЯ В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+mj-lt"/>
              </a:rPr>
              <a:t> РАЗВИВАЮЩУЮ ПРЕДМЕТНО – ПРОСТРАНСТВЕННУЮ СРЕДУ ГРУППЫ  </a:t>
            </a:r>
          </a:p>
          <a:p>
            <a:pPr algn="ctr"/>
            <a:endParaRPr lang="ru-RU" sz="2800" b="1" dirty="0" smtClean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3968" y="6093296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2017 г.</a:t>
            </a:r>
            <a:endParaRPr lang="ru-RU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860032" y="4941168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Подготовила: воспитатель</a:t>
            </a:r>
          </a:p>
          <a:p>
            <a:r>
              <a:rPr lang="ru-RU" dirty="0" smtClean="0"/>
              <a:t>первой квалификационной категории</a:t>
            </a:r>
          </a:p>
          <a:p>
            <a:r>
              <a:rPr lang="ru-RU" dirty="0" smtClean="0"/>
              <a:t>Борисова Елена Викторовна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i.ytimg.com/vi/hpHlTzuAnpk/maxresdefault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79512" y="3933056"/>
            <a:ext cx="374957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just"/>
            <a:endParaRPr lang="ru-RU" sz="2400" dirty="0" smtClean="0"/>
          </a:p>
          <a:p>
            <a:pPr algn="just"/>
            <a:endParaRPr lang="ru-RU" sz="2400" dirty="0" smtClean="0"/>
          </a:p>
          <a:p>
            <a:pPr algn="just"/>
            <a:endParaRPr lang="ru-RU" sz="2400" dirty="0" smtClean="0"/>
          </a:p>
        </p:txBody>
      </p:sp>
      <p:pic>
        <p:nvPicPr>
          <p:cNvPr id="2050" name="Picture 2" descr="C:\Documents and Settings\Admin\Рабочий стол\фото матем2\DSCN03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84784"/>
            <a:ext cx="3710216" cy="2782976"/>
          </a:xfrm>
          <a:prstGeom prst="rect">
            <a:avLst/>
          </a:prstGeom>
          <a:noFill/>
        </p:spPr>
      </p:pic>
      <p:pic>
        <p:nvPicPr>
          <p:cNvPr id="2051" name="Picture 3" descr="C:\Documents and Settings\Admin\Рабочий стол\фото матем2\DSCN03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484784"/>
            <a:ext cx="3671984" cy="27543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-7929650" y="-21788614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786710" y="3214686"/>
            <a:ext cx="1357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14282" y="214290"/>
            <a:ext cx="857256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Календари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, на которых размещаются символы времени (день, месяц, год, время года, дни недели, праздники и т.д.) и можно делать пометки, изменения.</a:t>
            </a:r>
          </a:p>
          <a:p>
            <a:pPr algn="just"/>
            <a:endParaRPr lang="ru-RU" sz="20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28728" y="5214950"/>
            <a:ext cx="1631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122" name="Picture 2" descr="F:\DCIM\101NIKON\DSCN0376.JPG"/>
          <p:cNvPicPr>
            <a:picLocks noChangeAspect="1" noChangeArrowheads="1"/>
          </p:cNvPicPr>
          <p:nvPr/>
        </p:nvPicPr>
        <p:blipFill>
          <a:blip r:embed="rId5" cstate="print"/>
          <a:srcRect l="11293" t="5566" r="17873"/>
          <a:stretch>
            <a:fillRect/>
          </a:stretch>
        </p:blipFill>
        <p:spPr bwMode="auto">
          <a:xfrm>
            <a:off x="971600" y="4310336"/>
            <a:ext cx="2547664" cy="2547664"/>
          </a:xfrm>
          <a:prstGeom prst="ellipse">
            <a:avLst/>
          </a:prstGeom>
          <a:noFill/>
        </p:spPr>
      </p:pic>
      <p:pic>
        <p:nvPicPr>
          <p:cNvPr id="5123" name="Picture 3" descr="F:\DCIM\101NIKON\DSCN039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4437112"/>
            <a:ext cx="2952328" cy="221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i.ytimg.com/vi/hpHlTzuAnpk/maxresdefault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79512" y="3933056"/>
            <a:ext cx="374957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just"/>
            <a:endParaRPr lang="ru-RU" sz="2400" dirty="0" smtClean="0"/>
          </a:p>
          <a:p>
            <a:pPr algn="just"/>
            <a:endParaRPr lang="ru-RU" sz="2400" dirty="0" smtClean="0"/>
          </a:p>
          <a:p>
            <a:pPr algn="just"/>
            <a:endParaRPr lang="ru-RU" sz="2400" dirty="0" smtClean="0"/>
          </a:p>
        </p:txBody>
      </p:sp>
      <p:pic>
        <p:nvPicPr>
          <p:cNvPr id="1026" name="Picture 2" descr="C:\Documents and Settings\Admin\Рабочий стол\фото математика\DSCN0254.JPG"/>
          <p:cNvPicPr>
            <a:picLocks noChangeAspect="1" noChangeArrowheads="1"/>
          </p:cNvPicPr>
          <p:nvPr/>
        </p:nvPicPr>
        <p:blipFill>
          <a:blip r:embed="rId3" cstate="print"/>
          <a:srcRect t="14585"/>
          <a:stretch>
            <a:fillRect/>
          </a:stretch>
        </p:blipFill>
        <p:spPr bwMode="auto">
          <a:xfrm>
            <a:off x="5489842" y="214290"/>
            <a:ext cx="3011248" cy="3429024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Рабочий стол\фото математика\DSCN02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285720" y="642917"/>
            <a:ext cx="3929090" cy="5238195"/>
          </a:xfrm>
          <a:prstGeom prst="rect">
            <a:avLst/>
          </a:prstGeom>
          <a:noFill/>
          <a:scene3d>
            <a:camera prst="orthographicFront">
              <a:rot lat="0" lon="10200000" rev="10800000"/>
            </a:camera>
            <a:lightRig rig="threePt" dir="t"/>
          </a:scene3d>
        </p:spPr>
      </p:pic>
      <p:pic>
        <p:nvPicPr>
          <p:cNvPr id="1029" name="Picture 5" descr="C:\Documents and Settings\Admin\Рабочий стол\фото математика\DSCN02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857628"/>
            <a:ext cx="3571900" cy="26792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i.ytimg.com/vi/hpHlTzuAnpk/maxresdefault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79512" y="3933056"/>
            <a:ext cx="374957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just"/>
            <a:endParaRPr lang="ru-RU" sz="2400" dirty="0" smtClean="0"/>
          </a:p>
          <a:p>
            <a:pPr algn="just"/>
            <a:endParaRPr lang="ru-RU" sz="2400" dirty="0" smtClean="0"/>
          </a:p>
          <a:p>
            <a:pPr algn="just"/>
            <a:endParaRPr lang="ru-RU" sz="24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-7929650" y="-21788614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786710" y="3214686"/>
            <a:ext cx="1357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428728" y="52149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4" name="Picture 2" descr="C:\Documents and Settings\Admin\Рабочий стол\Новая папка\IMG_20170405_073446.jpg"/>
          <p:cNvPicPr>
            <a:picLocks noChangeAspect="1" noChangeArrowheads="1"/>
          </p:cNvPicPr>
          <p:nvPr/>
        </p:nvPicPr>
        <p:blipFill>
          <a:blip r:embed="rId3" cstate="print"/>
          <a:srcRect b="17279"/>
          <a:stretch>
            <a:fillRect/>
          </a:stretch>
        </p:blipFill>
        <p:spPr bwMode="auto">
          <a:xfrm>
            <a:off x="357158" y="428603"/>
            <a:ext cx="4071966" cy="5988185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4643438" y="2000240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857752" y="1500174"/>
            <a:ext cx="509497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Меняются времена года. </a:t>
            </a:r>
          </a:p>
          <a:p>
            <a:r>
              <a:rPr lang="ru-RU" sz="2000" dirty="0" smtClean="0"/>
              <a:t>На смену одному времени года</a:t>
            </a:r>
          </a:p>
          <a:p>
            <a:r>
              <a:rPr lang="ru-RU" sz="2000" dirty="0" smtClean="0"/>
              <a:t> приходит другое…</a:t>
            </a:r>
          </a:p>
          <a:p>
            <a:r>
              <a:rPr lang="ru-RU" sz="2000" dirty="0" smtClean="0"/>
              <a:t>И в нашей группе на смену </a:t>
            </a:r>
          </a:p>
          <a:p>
            <a:r>
              <a:rPr lang="ru-RU" sz="2000" dirty="0" smtClean="0"/>
              <a:t>королеве Осени</a:t>
            </a:r>
          </a:p>
          <a:p>
            <a:r>
              <a:rPr lang="ru-RU" sz="2000" dirty="0" smtClean="0"/>
              <a:t>приходит Зима, </a:t>
            </a:r>
          </a:p>
          <a:p>
            <a:r>
              <a:rPr lang="ru-RU" sz="2000" dirty="0" smtClean="0"/>
              <a:t>а затем </a:t>
            </a:r>
            <a:r>
              <a:rPr lang="ru-RU" sz="2000" dirty="0" smtClean="0"/>
              <a:t> </a:t>
            </a:r>
            <a:r>
              <a:rPr lang="ru-RU" sz="2000" dirty="0" smtClean="0"/>
              <a:t>и сама Весна.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i.ytimg.com/vi/hpHlTzuAnpk/maxresdefault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79512" y="3933056"/>
            <a:ext cx="374957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just"/>
            <a:endParaRPr lang="ru-RU" sz="2400" dirty="0" smtClean="0"/>
          </a:p>
          <a:p>
            <a:pPr algn="just"/>
            <a:endParaRPr lang="ru-RU" sz="2400" dirty="0" smtClean="0"/>
          </a:p>
          <a:p>
            <a:pPr algn="just"/>
            <a:endParaRPr lang="ru-RU" sz="24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-7929650" y="-21788614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786710" y="3214686"/>
            <a:ext cx="1357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428728" y="52149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26" name="Picture 2" descr="F:\DCIM\101NIKON\DSCN03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85728"/>
            <a:ext cx="7632750" cy="561718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785918" y="5214950"/>
            <a:ext cx="56436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Какой день недели по счёту?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Какой день недели сегодня?  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А завтра?.....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6" name="Скругленная соединительная линия 15"/>
          <p:cNvCxnSpPr/>
          <p:nvPr/>
        </p:nvCxnSpPr>
        <p:spPr>
          <a:xfrm>
            <a:off x="11001420" y="5572140"/>
            <a:ext cx="914400" cy="914400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i.ytimg.com/vi/hpHlTzuAnpk/maxresdefault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79512" y="3933056"/>
            <a:ext cx="374957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just"/>
            <a:endParaRPr lang="ru-RU" sz="2400" dirty="0" smtClean="0"/>
          </a:p>
          <a:p>
            <a:pPr algn="just"/>
            <a:endParaRPr lang="ru-RU" sz="2400" dirty="0" smtClean="0"/>
          </a:p>
          <a:p>
            <a:pPr algn="just"/>
            <a:endParaRPr lang="ru-RU" sz="2400" dirty="0" smtClean="0"/>
          </a:p>
        </p:txBody>
      </p:sp>
      <p:pic>
        <p:nvPicPr>
          <p:cNvPr id="2050" name="Picture 2" descr="C:\Documents and Settings\Admin\Рабочий стол\фото математика\DSCN02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1142984"/>
            <a:ext cx="5357850" cy="401884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428860" y="357166"/>
            <a:ext cx="450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C00000"/>
                </a:solidFill>
                <a:latin typeface="+mj-lt"/>
              </a:rPr>
              <a:t>СКОЛЬКО НАС?</a:t>
            </a:r>
            <a:endParaRPr lang="ru-RU" sz="40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57356" y="59293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57158" y="5429264"/>
            <a:ext cx="8143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Деление на подгруппы по разным признакам: цвету глаз, волос……</a:t>
            </a:r>
          </a:p>
          <a:p>
            <a:endParaRPr lang="ru-RU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i.ytimg.com/vi/hpHlTzuAnpk/maxresdefault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79512" y="3933056"/>
            <a:ext cx="374957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just"/>
            <a:endParaRPr lang="ru-RU" sz="2400" dirty="0" smtClean="0"/>
          </a:p>
          <a:p>
            <a:pPr algn="just"/>
            <a:endParaRPr lang="ru-RU" sz="2400" dirty="0" smtClean="0"/>
          </a:p>
          <a:p>
            <a:pPr algn="just"/>
            <a:endParaRPr lang="ru-RU" sz="2400" dirty="0" smtClean="0"/>
          </a:p>
        </p:txBody>
      </p:sp>
      <p:pic>
        <p:nvPicPr>
          <p:cNvPr id="7170" name="Picture 2" descr="C:\Documents and Settings\Admin\Рабочий стол\фото математика\DSCN03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857364"/>
            <a:ext cx="2095278" cy="1571636"/>
          </a:xfrm>
          <a:prstGeom prst="rect">
            <a:avLst/>
          </a:prstGeom>
          <a:noFill/>
        </p:spPr>
      </p:pic>
      <p:pic>
        <p:nvPicPr>
          <p:cNvPr id="7171" name="Picture 3" descr="C:\Documents and Settings\Admin\Рабочий стол\фото математика\DSCN03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1928802"/>
            <a:ext cx="2357454" cy="1768290"/>
          </a:xfrm>
          <a:prstGeom prst="rect">
            <a:avLst/>
          </a:prstGeom>
          <a:noFill/>
        </p:spPr>
      </p:pic>
      <p:pic>
        <p:nvPicPr>
          <p:cNvPr id="7172" name="Picture 4" descr="C:\Documents and Settings\Admin\Рабочий стол\фото математика\DSCN03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3" y="3714752"/>
            <a:ext cx="1857388" cy="1393198"/>
          </a:xfrm>
          <a:prstGeom prst="rect">
            <a:avLst/>
          </a:prstGeom>
          <a:noFill/>
        </p:spPr>
      </p:pic>
      <p:pic>
        <p:nvPicPr>
          <p:cNvPr id="7173" name="Picture 5" descr="C:\Documents and Settings\Admin\Рабочий стол\фото математика\DSCN0314.JPG"/>
          <p:cNvPicPr>
            <a:picLocks noChangeAspect="1" noChangeArrowheads="1"/>
          </p:cNvPicPr>
          <p:nvPr/>
        </p:nvPicPr>
        <p:blipFill>
          <a:blip r:embed="rId6" cstate="print"/>
          <a:srcRect l="5833" r="6675" b="-3889"/>
          <a:stretch>
            <a:fillRect/>
          </a:stretch>
        </p:blipFill>
        <p:spPr bwMode="auto">
          <a:xfrm flipV="1">
            <a:off x="6572264" y="4286256"/>
            <a:ext cx="2143140" cy="1908780"/>
          </a:xfrm>
          <a:prstGeom prst="rect">
            <a:avLst/>
          </a:prstGeom>
          <a:noFill/>
          <a:scene3d>
            <a:camera prst="orthographicFront">
              <a:rot lat="0" lon="10800000" rev="5400000"/>
            </a:camera>
            <a:lightRig rig="threePt" dir="t"/>
          </a:scene3d>
        </p:spPr>
      </p:pic>
      <p:sp>
        <p:nvSpPr>
          <p:cNvPr id="10" name="TextBox 9"/>
          <p:cNvSpPr txBox="1"/>
          <p:nvPr/>
        </p:nvSpPr>
        <p:spPr>
          <a:xfrm>
            <a:off x="1714480" y="1214422"/>
            <a:ext cx="6648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В игры играем, знания мы получаем</a:t>
            </a:r>
            <a:endParaRPr lang="ru-RU" sz="2800" b="1" dirty="0">
              <a:latin typeface="+mj-lt"/>
            </a:endParaRPr>
          </a:p>
        </p:txBody>
      </p:sp>
      <p:pic>
        <p:nvPicPr>
          <p:cNvPr id="12" name="Picture 2" descr="C:\Documents and Settings\Admin\Рабочий стол\фото математика\DSCN0315.JPG"/>
          <p:cNvPicPr>
            <a:picLocks noChangeAspect="1" noChangeArrowheads="1"/>
          </p:cNvPicPr>
          <p:nvPr/>
        </p:nvPicPr>
        <p:blipFill>
          <a:blip r:embed="rId7" cstate="print"/>
          <a:srcRect l="13158" r="7895" b="10525"/>
          <a:stretch>
            <a:fillRect/>
          </a:stretch>
        </p:blipFill>
        <p:spPr bwMode="auto">
          <a:xfrm flipV="1">
            <a:off x="3286116" y="2000240"/>
            <a:ext cx="2143140" cy="1821899"/>
          </a:xfrm>
          <a:prstGeom prst="rect">
            <a:avLst/>
          </a:prstGeom>
          <a:noFill/>
          <a:scene3d>
            <a:camera prst="orthographicFront">
              <a:rot lat="10800000" lon="0" rev="16200000"/>
            </a:camera>
            <a:lightRig rig="threePt" dir="t"/>
          </a:scene3d>
        </p:spPr>
      </p:pic>
      <p:sp>
        <p:nvSpPr>
          <p:cNvPr id="13" name="TextBox 12"/>
          <p:cNvSpPr txBox="1"/>
          <p:nvPr/>
        </p:nvSpPr>
        <p:spPr>
          <a:xfrm>
            <a:off x="571472" y="3357562"/>
            <a:ext cx="2733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j-lt"/>
              </a:rPr>
              <a:t>«Рыбаки и рыбки»</a:t>
            </a:r>
            <a:endParaRPr lang="ru-RU" b="1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00760" y="3714752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j-lt"/>
              </a:rPr>
              <a:t>«Найди последовательность»</a:t>
            </a:r>
            <a:endParaRPr lang="ru-RU" b="1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72264" y="6286520"/>
            <a:ext cx="2571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j-lt"/>
              </a:rPr>
              <a:t>«Собери картинку»</a:t>
            </a:r>
            <a:endParaRPr lang="ru-RU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428605"/>
            <a:ext cx="7929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7030A0"/>
                </a:solidFill>
                <a:latin typeface="+mj-lt"/>
              </a:rPr>
              <a:t>Центр математики и настольных игр</a:t>
            </a:r>
            <a:endParaRPr lang="ru-RU" sz="36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4282" y="5143512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«Найди соответствие»</a:t>
            </a:r>
            <a:endParaRPr lang="ru-RU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286116" y="3929066"/>
            <a:ext cx="2080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«Чего не хватает?»</a:t>
            </a:r>
            <a:endParaRPr lang="ru-RU" b="1" dirty="0"/>
          </a:p>
        </p:txBody>
      </p:sp>
      <p:pic>
        <p:nvPicPr>
          <p:cNvPr id="1026" name="Picture 2" descr="C:\Documents and Settings\Admin\Рабочий стол\Новая папка\IMG_20170404_101857.jpg"/>
          <p:cNvPicPr>
            <a:picLocks noChangeAspect="1" noChangeArrowheads="1"/>
          </p:cNvPicPr>
          <p:nvPr/>
        </p:nvPicPr>
        <p:blipFill>
          <a:blip r:embed="rId8" cstate="print"/>
          <a:srcRect l="20000" t="7111"/>
          <a:stretch>
            <a:fillRect/>
          </a:stretch>
        </p:blipFill>
        <p:spPr bwMode="auto">
          <a:xfrm>
            <a:off x="1000100" y="5504919"/>
            <a:ext cx="1785950" cy="1166449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Рабочий стол\Новая папка\IMG_20170405_073433.jpg"/>
          <p:cNvPicPr>
            <a:picLocks noChangeAspect="1" noChangeArrowheads="1"/>
          </p:cNvPicPr>
          <p:nvPr/>
        </p:nvPicPr>
        <p:blipFill>
          <a:blip r:embed="rId9" cstate="print"/>
          <a:srcRect t="24608" b="24416"/>
          <a:stretch>
            <a:fillRect/>
          </a:stretch>
        </p:blipFill>
        <p:spPr bwMode="auto">
          <a:xfrm flipV="1">
            <a:off x="3500430" y="4500570"/>
            <a:ext cx="2286000" cy="2071702"/>
          </a:xfrm>
          <a:prstGeom prst="rect">
            <a:avLst/>
          </a:prstGeom>
          <a:noFill/>
          <a:scene3d>
            <a:camera prst="orthographicFront">
              <a:rot lat="0" lon="9000000" rev="1080000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i.ytimg.com/vi/hpHlTzuAnpk/maxresdefault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F:\DCIM\101NIKON\DSCN0392.JPG"/>
          <p:cNvPicPr>
            <a:picLocks noChangeAspect="1" noChangeArrowheads="1"/>
          </p:cNvPicPr>
          <p:nvPr/>
        </p:nvPicPr>
        <p:blipFill>
          <a:blip r:embed="rId3" cstate="print"/>
          <a:srcRect t="8108"/>
          <a:stretch>
            <a:fillRect/>
          </a:stretch>
        </p:blipFill>
        <p:spPr bwMode="auto">
          <a:xfrm>
            <a:off x="500034" y="285728"/>
            <a:ext cx="3731163" cy="2571768"/>
          </a:xfrm>
          <a:prstGeom prst="rect">
            <a:avLst/>
          </a:prstGeom>
          <a:noFill/>
        </p:spPr>
      </p:pic>
      <p:pic>
        <p:nvPicPr>
          <p:cNvPr id="11267" name="Picture 3" descr="F:\DCIM\101NIKON\DSCN03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4500562" y="3500438"/>
            <a:ext cx="3071994" cy="2304256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11268" name="Picture 4" descr="F:\DCIM\101NIKON\DSCN03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V="1">
            <a:off x="6500826" y="4714884"/>
            <a:ext cx="2267744" cy="1701000"/>
          </a:xfrm>
          <a:prstGeom prst="rect">
            <a:avLst/>
          </a:prstGeom>
          <a:noFill/>
        </p:spPr>
      </p:pic>
      <p:pic>
        <p:nvPicPr>
          <p:cNvPr id="11269" name="Picture 5" descr="F:\DCIM\101NIKON\DSCN039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3143248"/>
            <a:ext cx="3238157" cy="2428892"/>
          </a:xfrm>
          <a:prstGeom prst="rect">
            <a:avLst/>
          </a:prstGeom>
          <a:noFill/>
        </p:spPr>
      </p:pic>
      <p:pic>
        <p:nvPicPr>
          <p:cNvPr id="11270" name="Picture 6" descr="F:\DCIM\101NIKON\DSCN039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4714884"/>
            <a:ext cx="2476236" cy="185738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4427984" y="17008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1271" name="Picture 7" descr="F:\DCIM\101NIKON\DSCN04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285728"/>
            <a:ext cx="3918440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i.ytimg.com/vi/hpHlTzuAnpk/maxresdefault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79512" y="3933056"/>
            <a:ext cx="374957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just"/>
            <a:endParaRPr lang="ru-RU" sz="2400" dirty="0" smtClean="0"/>
          </a:p>
          <a:p>
            <a:pPr algn="just"/>
            <a:endParaRPr lang="ru-RU" sz="2400" dirty="0" smtClean="0"/>
          </a:p>
          <a:p>
            <a:pPr algn="just"/>
            <a:endParaRPr lang="ru-RU" sz="2400" dirty="0" smtClean="0"/>
          </a:p>
        </p:txBody>
      </p:sp>
      <p:pic>
        <p:nvPicPr>
          <p:cNvPr id="9219" name="Picture 3" descr="C:\Documents and Settings\Admin\Рабочий стол\фото математика\DSCN0316.JPG"/>
          <p:cNvPicPr>
            <a:picLocks noChangeAspect="1" noChangeArrowheads="1"/>
          </p:cNvPicPr>
          <p:nvPr/>
        </p:nvPicPr>
        <p:blipFill>
          <a:blip r:embed="rId3" cstate="print"/>
          <a:srcRect l="8745" r="12554"/>
          <a:stretch>
            <a:fillRect/>
          </a:stretch>
        </p:blipFill>
        <p:spPr bwMode="auto">
          <a:xfrm>
            <a:off x="3929058" y="1142984"/>
            <a:ext cx="1928826" cy="1838325"/>
          </a:xfrm>
          <a:prstGeom prst="rect">
            <a:avLst/>
          </a:prstGeom>
          <a:noFill/>
        </p:spPr>
      </p:pic>
      <p:pic>
        <p:nvPicPr>
          <p:cNvPr id="9220" name="Picture 4" descr="C:\Documents and Settings\Admin\Рабочий стол\фото математика\DSCN0317.JPG"/>
          <p:cNvPicPr>
            <a:picLocks noChangeAspect="1" noChangeArrowheads="1"/>
          </p:cNvPicPr>
          <p:nvPr/>
        </p:nvPicPr>
        <p:blipFill>
          <a:blip r:embed="rId4" cstate="print"/>
          <a:srcRect t="7772" r="895" b="6735"/>
          <a:stretch>
            <a:fillRect/>
          </a:stretch>
        </p:blipFill>
        <p:spPr bwMode="auto">
          <a:xfrm>
            <a:off x="5942279" y="214290"/>
            <a:ext cx="3201721" cy="2071702"/>
          </a:xfrm>
          <a:prstGeom prst="rect">
            <a:avLst/>
          </a:prstGeom>
          <a:noFill/>
        </p:spPr>
      </p:pic>
      <p:pic>
        <p:nvPicPr>
          <p:cNvPr id="9222" name="Picture 6" descr="C:\Documents and Settings\Admin\Рабочий стол\фото математика\DSCN0318.JPG"/>
          <p:cNvPicPr>
            <a:picLocks noChangeAspect="1" noChangeArrowheads="1"/>
          </p:cNvPicPr>
          <p:nvPr/>
        </p:nvPicPr>
        <p:blipFill>
          <a:blip r:embed="rId5" cstate="print"/>
          <a:srcRect l="5830" t="7772" r="15469" b="2849"/>
          <a:stretch>
            <a:fillRect/>
          </a:stretch>
        </p:blipFill>
        <p:spPr bwMode="auto">
          <a:xfrm>
            <a:off x="3143240" y="3071810"/>
            <a:ext cx="1928826" cy="1643074"/>
          </a:xfrm>
          <a:prstGeom prst="rect">
            <a:avLst/>
          </a:prstGeom>
          <a:noFill/>
        </p:spPr>
      </p:pic>
      <p:pic>
        <p:nvPicPr>
          <p:cNvPr id="9223" name="Picture 7" descr="C:\Documents and Settings\Admin\Рабочий стол\фото математика\DSCN0319.JPG"/>
          <p:cNvPicPr>
            <a:picLocks noChangeAspect="1" noChangeArrowheads="1"/>
          </p:cNvPicPr>
          <p:nvPr/>
        </p:nvPicPr>
        <p:blipFill>
          <a:blip r:embed="rId6" cstate="print"/>
          <a:srcRect t="6736" r="3810"/>
          <a:stretch>
            <a:fillRect/>
          </a:stretch>
        </p:blipFill>
        <p:spPr bwMode="auto">
          <a:xfrm>
            <a:off x="285718" y="500042"/>
            <a:ext cx="3045087" cy="2214578"/>
          </a:xfrm>
          <a:prstGeom prst="rect">
            <a:avLst/>
          </a:prstGeom>
          <a:noFill/>
        </p:spPr>
      </p:pic>
      <p:pic>
        <p:nvPicPr>
          <p:cNvPr id="12" name="Picture 3" descr="C:\Documents and Settings\Admin\Рабочий стол\фото математика\DSCN0321.JPG"/>
          <p:cNvPicPr>
            <a:picLocks noChangeAspect="1" noChangeArrowheads="1"/>
          </p:cNvPicPr>
          <p:nvPr/>
        </p:nvPicPr>
        <p:blipFill>
          <a:blip r:embed="rId7" cstate="print"/>
          <a:srcRect l="6276" t="14123" r="4288" b="3493"/>
          <a:stretch>
            <a:fillRect/>
          </a:stretch>
        </p:blipFill>
        <p:spPr bwMode="auto">
          <a:xfrm>
            <a:off x="357158" y="3143248"/>
            <a:ext cx="2675864" cy="3286148"/>
          </a:xfrm>
          <a:prstGeom prst="rect">
            <a:avLst/>
          </a:prstGeom>
          <a:noFill/>
        </p:spPr>
      </p:pic>
      <p:pic>
        <p:nvPicPr>
          <p:cNvPr id="14" name="Picture 2" descr="C:\Documents and Settings\Admin\Рабочий стол\фото математика\DSCN0320.JPG"/>
          <p:cNvPicPr>
            <a:picLocks noChangeAspect="1" noChangeArrowheads="1"/>
          </p:cNvPicPr>
          <p:nvPr/>
        </p:nvPicPr>
        <p:blipFill>
          <a:blip r:embed="rId8" cstate="print"/>
          <a:srcRect t="14286" r="7847" b="5714"/>
          <a:stretch>
            <a:fillRect/>
          </a:stretch>
        </p:blipFill>
        <p:spPr bwMode="auto">
          <a:xfrm>
            <a:off x="5000628" y="4071942"/>
            <a:ext cx="3949501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i.ytimg.com/vi/hpHlTzuAnpk/maxresdefault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79512" y="3933056"/>
            <a:ext cx="374957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just"/>
            <a:endParaRPr lang="ru-RU" sz="2400" dirty="0" smtClean="0"/>
          </a:p>
          <a:p>
            <a:pPr algn="just"/>
            <a:endParaRPr lang="ru-RU" sz="2400" dirty="0" smtClean="0"/>
          </a:p>
          <a:p>
            <a:pPr algn="just"/>
            <a:endParaRPr lang="ru-RU" sz="2400" dirty="0" smtClean="0"/>
          </a:p>
        </p:txBody>
      </p:sp>
      <p:pic>
        <p:nvPicPr>
          <p:cNvPr id="8195" name="Picture 3" descr="C:\Documents and Settings\Admin\Рабочий стол\фото математика\DSCN03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142984"/>
            <a:ext cx="6952513" cy="521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i.ytimg.com/vi/hpHlTzuAnpk/maxresdefault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79512" y="3933056"/>
            <a:ext cx="374957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just"/>
            <a:endParaRPr lang="ru-RU" sz="2400" dirty="0" smtClean="0"/>
          </a:p>
          <a:p>
            <a:pPr algn="just"/>
            <a:endParaRPr lang="ru-RU" sz="2400" dirty="0" smtClean="0"/>
          </a:p>
          <a:p>
            <a:pPr algn="just"/>
            <a:endParaRPr lang="ru-RU" sz="2400" dirty="0" smtClean="0"/>
          </a:p>
        </p:txBody>
      </p:sp>
      <p:pic>
        <p:nvPicPr>
          <p:cNvPr id="6146" name="Picture 2" descr="C:\Documents and Settings\Admin\Рабочий стол\фото математика\DSCN0309.JPG"/>
          <p:cNvPicPr>
            <a:picLocks noChangeAspect="1" noChangeArrowheads="1"/>
          </p:cNvPicPr>
          <p:nvPr/>
        </p:nvPicPr>
        <p:blipFill>
          <a:blip r:embed="rId3" cstate="print"/>
          <a:srcRect b="8452"/>
          <a:stretch>
            <a:fillRect/>
          </a:stretch>
        </p:blipFill>
        <p:spPr bwMode="auto">
          <a:xfrm flipV="1">
            <a:off x="357158" y="144328"/>
            <a:ext cx="5357850" cy="6539290"/>
          </a:xfrm>
          <a:prstGeom prst="rect">
            <a:avLst/>
          </a:prstGeom>
          <a:noFill/>
          <a:scene3d>
            <a:camera prst="orthographicFront">
              <a:rot lat="0" lon="10800000" rev="10800000"/>
            </a:camera>
            <a:lightRig rig="threePt" dir="t"/>
          </a:scene3d>
        </p:spPr>
      </p:pic>
      <p:sp>
        <p:nvSpPr>
          <p:cNvPr id="6" name="TextBox 5"/>
          <p:cNvSpPr txBox="1"/>
          <p:nvPr/>
        </p:nvSpPr>
        <p:spPr>
          <a:xfrm>
            <a:off x="2571736" y="0"/>
            <a:ext cx="657226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4400" b="1" dirty="0" smtClean="0">
                <a:solidFill>
                  <a:srgbClr val="C00000"/>
                </a:solidFill>
                <a:latin typeface="+mj-lt"/>
              </a:rPr>
              <a:t>Коллекция часов</a:t>
            </a:r>
          </a:p>
          <a:p>
            <a:r>
              <a:rPr lang="ru-RU" sz="4400" b="1" dirty="0" smtClean="0">
                <a:solidFill>
                  <a:srgbClr val="C00000"/>
                </a:solidFill>
                <a:latin typeface="+mj-lt"/>
              </a:rPr>
              <a:t>                             Счёты</a:t>
            </a:r>
          </a:p>
          <a:p>
            <a:r>
              <a:rPr lang="ru-RU" sz="4400" b="1" dirty="0" smtClean="0">
                <a:solidFill>
                  <a:srgbClr val="C00000"/>
                </a:solidFill>
                <a:latin typeface="+mj-lt"/>
              </a:rPr>
              <a:t>                Игры о времени </a:t>
            </a:r>
          </a:p>
          <a:p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170" name="Picture 2" descr="F:\DCIM\101NIKON\DSCN03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5687" y="4038947"/>
            <a:ext cx="3758313" cy="28190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i.ytimg.com/vi/hpHlTzuAnpk/maxresdefault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14282" y="571480"/>
            <a:ext cx="8786874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0000"/>
                </a:solidFill>
              </a:rPr>
              <a:t>Математическое развитие дошкольников </a:t>
            </a:r>
            <a:r>
              <a:rPr lang="ru-RU" sz="2400" dirty="0" smtClean="0"/>
              <a:t>по своему содержанию не должно исчерпываться развитием представлений о числах и простейших геометрических фигурах, обучению счету, сложению и вычитанию.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14282" y="2571744"/>
            <a:ext cx="8786874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C00000"/>
                </a:solidFill>
              </a:rPr>
              <a:t>Самым ВАЖНЫМ </a:t>
            </a:r>
            <a:r>
              <a:rPr lang="ru-RU" sz="2400" dirty="0" smtClean="0"/>
              <a:t>является развитие </a:t>
            </a:r>
            <a:r>
              <a:rPr lang="ru-RU" sz="2400" b="1" dirty="0" smtClean="0"/>
              <a:t>познавательного интереса </a:t>
            </a:r>
            <a:r>
              <a:rPr lang="ru-RU" sz="2400" dirty="0" smtClean="0"/>
              <a:t>и </a:t>
            </a:r>
            <a:r>
              <a:rPr lang="ru-RU" sz="2400" b="1" dirty="0" smtClean="0"/>
              <a:t>математического мышления </a:t>
            </a:r>
            <a:r>
              <a:rPr lang="ru-RU" sz="2400" dirty="0" smtClean="0"/>
              <a:t>дошкольников, умения рассуждать, аргументировать, доказывать правильность выполненных действий.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57158" y="4786322"/>
            <a:ext cx="8501122" cy="120032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Образовательной области «Познавательное развитие»,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одним из разделов является </a:t>
            </a:r>
            <a:r>
              <a:rPr lang="ru-RU" sz="2400" b="1" dirty="0" smtClean="0"/>
              <a:t>«Формирование математических</a:t>
            </a:r>
            <a:br>
              <a:rPr lang="ru-RU" sz="2400" b="1" dirty="0" smtClean="0"/>
            </a:br>
            <a:r>
              <a:rPr lang="ru-RU" sz="2400" b="1" dirty="0" smtClean="0"/>
              <a:t>представлений»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i.ytimg.com/vi/hpHlTzuAnpk/maxresdefault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79512" y="3933056"/>
            <a:ext cx="374957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just"/>
            <a:endParaRPr lang="ru-RU" sz="2400" dirty="0" smtClean="0"/>
          </a:p>
          <a:p>
            <a:pPr algn="just"/>
            <a:endParaRPr lang="ru-RU" sz="2400" dirty="0" smtClean="0"/>
          </a:p>
          <a:p>
            <a:pPr algn="just"/>
            <a:endParaRPr lang="ru-RU" sz="2400" dirty="0" smtClean="0"/>
          </a:p>
        </p:txBody>
      </p:sp>
      <p:pic>
        <p:nvPicPr>
          <p:cNvPr id="3076" name="Picture 4" descr="C:\Documents and Settings\Admin\Рабочий стол\фото математика\DSCN03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643050"/>
            <a:ext cx="2450823" cy="1838325"/>
          </a:xfrm>
          <a:prstGeom prst="rect">
            <a:avLst/>
          </a:prstGeom>
          <a:noFill/>
        </p:spPr>
      </p:pic>
      <p:pic>
        <p:nvPicPr>
          <p:cNvPr id="3077" name="Picture 5" descr="C:\Documents and Settings\Admin\Рабочий стол\фото математика\DSCN03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 flipV="1">
            <a:off x="714347" y="428602"/>
            <a:ext cx="7809670" cy="5857917"/>
          </a:xfrm>
          <a:prstGeom prst="rect">
            <a:avLst/>
          </a:prstGeom>
          <a:noFill/>
          <a:scene3d>
            <a:camera prst="orthographicFront">
              <a:rot lat="0" lon="0" rev="10800000"/>
            </a:camera>
            <a:lightRig rig="threePt" dir="t"/>
          </a:scene3d>
        </p:spPr>
      </p:pic>
      <p:pic>
        <p:nvPicPr>
          <p:cNvPr id="8194" name="Picture 2" descr="F:\DCIM\101NIKON\DSCN03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4437112"/>
            <a:ext cx="2952328" cy="2214496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i.ytimg.com/vi/hpHlTzuAnpk/maxresdefault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79512" y="3933056"/>
            <a:ext cx="374957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just"/>
            <a:endParaRPr lang="ru-RU" sz="2400" dirty="0" smtClean="0"/>
          </a:p>
          <a:p>
            <a:pPr algn="just"/>
            <a:endParaRPr lang="ru-RU" sz="2400" dirty="0" smtClean="0"/>
          </a:p>
          <a:p>
            <a:pPr algn="just"/>
            <a:endParaRPr lang="ru-RU" sz="2400" dirty="0" smtClean="0"/>
          </a:p>
        </p:txBody>
      </p:sp>
      <p:pic>
        <p:nvPicPr>
          <p:cNvPr id="3074" name="Picture 2" descr="C:\Documents and Settings\Admin\Рабочий стол\фото матем2\DSCN03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14290"/>
            <a:ext cx="4163993" cy="3123348"/>
          </a:xfrm>
          <a:prstGeom prst="rect">
            <a:avLst/>
          </a:prstGeom>
          <a:noFill/>
        </p:spPr>
      </p:pic>
      <p:pic>
        <p:nvPicPr>
          <p:cNvPr id="3075" name="Picture 3" descr="C:\Documents and Settings\Admin\Рабочий стол\фото матем2\DSCN03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571480"/>
            <a:ext cx="4052911" cy="540327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71472" y="4429132"/>
            <a:ext cx="41434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  <a:latin typeface="+mj-lt"/>
              </a:rPr>
              <a:t>Ознакомление с геометрическими фигурами</a:t>
            </a:r>
            <a:endParaRPr lang="ru-RU" sz="2800" dirty="0">
              <a:solidFill>
                <a:srgbClr val="7030A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i.ytimg.com/vi/hpHlTzuAnpk/maxresdefault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79512" y="3933056"/>
            <a:ext cx="374957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just"/>
            <a:endParaRPr lang="ru-RU" sz="2400" dirty="0" smtClean="0"/>
          </a:p>
          <a:p>
            <a:pPr algn="just"/>
            <a:endParaRPr lang="ru-RU" sz="2400" dirty="0" smtClean="0"/>
          </a:p>
          <a:p>
            <a:pPr algn="just"/>
            <a:endParaRPr lang="ru-RU" sz="2400" dirty="0" smtClean="0"/>
          </a:p>
        </p:txBody>
      </p:sp>
      <p:pic>
        <p:nvPicPr>
          <p:cNvPr id="4098" name="Picture 2" descr="C:\Documents and Settings\Admin\Рабочий стол\фото матем2\DSCN03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57364"/>
            <a:ext cx="2643206" cy="3523877"/>
          </a:xfrm>
          <a:prstGeom prst="rect">
            <a:avLst/>
          </a:prstGeom>
          <a:noFill/>
        </p:spPr>
      </p:pic>
      <p:pic>
        <p:nvPicPr>
          <p:cNvPr id="4099" name="Picture 3" descr="C:\Documents and Settings\Admin\Рабочий стол\фото матем2\DSCN03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643" y="0"/>
            <a:ext cx="3714357" cy="2786082"/>
          </a:xfrm>
          <a:prstGeom prst="rect">
            <a:avLst/>
          </a:prstGeom>
          <a:noFill/>
        </p:spPr>
      </p:pic>
      <p:pic>
        <p:nvPicPr>
          <p:cNvPr id="4100" name="Picture 4" descr="C:\Documents and Settings\Admin\Рабочий стол\фото матем2\DSCN03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1857364"/>
            <a:ext cx="2770960" cy="369419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500042"/>
            <a:ext cx="4786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+mj-lt"/>
              </a:rPr>
              <a:t>ЦЕНТР КОНСТРУИРОВАНИЯ</a:t>
            </a:r>
            <a:endParaRPr lang="ru-RU" sz="32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1" name="Picture 4" descr="C:\Documents and Settings\Admin\Рабочий стол\фото матем2\DSCN03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24884" y="2786058"/>
            <a:ext cx="3619116" cy="271464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42910" y="5572140"/>
            <a:ext cx="8072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Конструкторы — это удобный дидактический материал.  </a:t>
            </a:r>
          </a:p>
          <a:p>
            <a:pPr algn="just"/>
            <a:r>
              <a:rPr lang="ru-RU" dirty="0" smtClean="0"/>
              <a:t>Детали помогают ребенку не только выучить называния геометрических плоских и объёмных фигур, но и  усвоить понятия «больше - меньше», «выше -ниже», «шире - уже».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i.ytimg.com/vi/hpHlTzuAnpk/maxresdefault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79512" y="3933056"/>
            <a:ext cx="374957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just"/>
            <a:endParaRPr lang="ru-RU" sz="2400" dirty="0" smtClean="0"/>
          </a:p>
          <a:p>
            <a:pPr algn="just"/>
            <a:endParaRPr lang="ru-RU" sz="2400" dirty="0" smtClean="0"/>
          </a:p>
          <a:p>
            <a:pPr algn="just"/>
            <a:endParaRPr lang="ru-RU" sz="2400" dirty="0" smtClean="0"/>
          </a:p>
        </p:txBody>
      </p:sp>
      <p:pic>
        <p:nvPicPr>
          <p:cNvPr id="5122" name="Picture 2" descr="C:\Documents and Settings\Admin\Рабочий стол\фото матем2\DSCN03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3460553" cy="2595708"/>
          </a:xfrm>
          <a:prstGeom prst="rect">
            <a:avLst/>
          </a:prstGeom>
          <a:noFill/>
        </p:spPr>
      </p:pic>
      <p:pic>
        <p:nvPicPr>
          <p:cNvPr id="3074" name="Picture 2" descr="F:\DCIM\101NIKON\DSCN0347.JPG"/>
          <p:cNvPicPr>
            <a:picLocks noChangeAspect="1" noChangeArrowheads="1"/>
          </p:cNvPicPr>
          <p:nvPr/>
        </p:nvPicPr>
        <p:blipFill>
          <a:blip r:embed="rId4" cstate="print"/>
          <a:srcRect r="4059"/>
          <a:stretch>
            <a:fillRect/>
          </a:stretch>
        </p:blipFill>
        <p:spPr bwMode="auto">
          <a:xfrm>
            <a:off x="2643174" y="928670"/>
            <a:ext cx="3289471" cy="2571768"/>
          </a:xfrm>
          <a:prstGeom prst="rect">
            <a:avLst/>
          </a:prstGeom>
          <a:noFill/>
        </p:spPr>
      </p:pic>
      <p:pic>
        <p:nvPicPr>
          <p:cNvPr id="3075" name="Picture 3" descr="F:\DCIM\101NIKON\DSCN03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364" y="1571612"/>
            <a:ext cx="3428636" cy="2571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14349" y="4143380"/>
            <a:ext cx="78581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sz="2000" dirty="0" smtClean="0"/>
              <a:t>В игре с конструктором ребёнок запоминает названия и облик плоскостных фигур (треугольники – равносторонние, остроугольные, прямоугольные), квадраты, прямоугольники, ромбы, трапеции и др. </a:t>
            </a:r>
          </a:p>
          <a:p>
            <a:pPr indent="457200"/>
            <a:r>
              <a:rPr lang="ru-RU" sz="2000" dirty="0" smtClean="0"/>
              <a:t>Дети учатся моделировать предметы окружающего мира и приобретают социальный опыт. </a:t>
            </a:r>
          </a:p>
          <a:p>
            <a:pPr indent="457200"/>
            <a:r>
              <a:rPr lang="ru-RU" sz="2000" dirty="0" smtClean="0"/>
              <a:t>У детей развивается пространственное мышление, они могут легко изменить цвет, форму, размер  конструкции, если это необходимо.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i.ytimg.com/vi/hpHlTzuAnpk/maxresdefault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79512" y="3933056"/>
            <a:ext cx="374957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just"/>
            <a:endParaRPr lang="ru-RU" sz="2400" dirty="0" smtClean="0"/>
          </a:p>
          <a:p>
            <a:pPr algn="just"/>
            <a:endParaRPr lang="ru-RU" sz="2400" dirty="0" smtClean="0"/>
          </a:p>
          <a:p>
            <a:pPr algn="just"/>
            <a:endParaRPr lang="ru-RU" sz="2400" dirty="0" smtClean="0"/>
          </a:p>
        </p:txBody>
      </p:sp>
      <p:pic>
        <p:nvPicPr>
          <p:cNvPr id="1026" name="Picture 2" descr="C:\Documents and Settings\Admin\Рабочий стол\фото матем2\DSCN03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3809596" cy="2857520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Рабочий стол\фото матем2\DSCN03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7272" y="214290"/>
            <a:ext cx="3809596" cy="2857520"/>
          </a:xfrm>
          <a:prstGeom prst="rect">
            <a:avLst/>
          </a:prstGeom>
          <a:noFill/>
        </p:spPr>
      </p:pic>
      <p:pic>
        <p:nvPicPr>
          <p:cNvPr id="1028" name="Picture 4" descr="C:\Documents and Settings\Admin\Рабочий стол\фото матем2\DSCN03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357562"/>
            <a:ext cx="3857232" cy="2893251"/>
          </a:xfrm>
          <a:prstGeom prst="rect">
            <a:avLst/>
          </a:prstGeom>
          <a:noFill/>
        </p:spPr>
      </p:pic>
      <p:pic>
        <p:nvPicPr>
          <p:cNvPr id="1029" name="Picture 5" descr="C:\Documents and Settings\Admin\Рабочий стол\фото матем2\DSCN03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V="1">
            <a:off x="6572264" y="3643314"/>
            <a:ext cx="2285984" cy="3047634"/>
          </a:xfrm>
          <a:prstGeom prst="rect">
            <a:avLst/>
          </a:prstGeom>
          <a:noFill/>
        </p:spPr>
      </p:pic>
      <p:pic>
        <p:nvPicPr>
          <p:cNvPr id="1030" name="Picture 6" descr="C:\Documents and Settings\Admin\Рабочий стол\фото матем2\DSCN034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43372" y="3429000"/>
            <a:ext cx="2338367" cy="3117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i.ytimg.com/vi/hpHlTzuAnpk/maxresdefault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F:\DCIM\101NIKON\DSCN0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3643314"/>
            <a:ext cx="3714356" cy="2786082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17410" name="Picture 2" descr="https://im2-tub-ru.yandex.net/i?id=531e381ceec89ba4c07ffac6187d41d0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7" y="285728"/>
            <a:ext cx="2936101" cy="3429024"/>
          </a:xfrm>
          <a:prstGeom prst="rect">
            <a:avLst/>
          </a:prstGeom>
          <a:noFill/>
        </p:spPr>
      </p:pic>
      <p:pic>
        <p:nvPicPr>
          <p:cNvPr id="17412" name="Picture 4" descr="http://knigidetyam.ru/image/cache/data/1421733160.3225-600x600.jpg"/>
          <p:cNvPicPr>
            <a:picLocks noChangeAspect="1" noChangeArrowheads="1"/>
          </p:cNvPicPr>
          <p:nvPr/>
        </p:nvPicPr>
        <p:blipFill>
          <a:blip r:embed="rId5" cstate="print"/>
          <a:srcRect l="7500" r="7499"/>
          <a:stretch>
            <a:fillRect/>
          </a:stretch>
        </p:blipFill>
        <p:spPr bwMode="auto">
          <a:xfrm>
            <a:off x="5857884" y="285728"/>
            <a:ext cx="2971819" cy="3496233"/>
          </a:xfrm>
          <a:prstGeom prst="rect">
            <a:avLst/>
          </a:prstGeom>
          <a:noFill/>
        </p:spPr>
      </p:pic>
      <p:pic>
        <p:nvPicPr>
          <p:cNvPr id="13" name="Picture 2" descr="https://im1-tub-ru.yandex.net/i?id=eec76072c4122fc4b5e7c441d55d076b-l&amp;n=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3714752"/>
            <a:ext cx="2143140" cy="286109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</p:pic>
      <p:pic>
        <p:nvPicPr>
          <p:cNvPr id="15" name="Picture 12" descr="http://uglybaby.org/data_images/57af34224ecb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8" y="3643314"/>
            <a:ext cx="1990721" cy="2857496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</p:pic>
      <p:sp>
        <p:nvSpPr>
          <p:cNvPr id="16" name="TextBox 15"/>
          <p:cNvSpPr txBox="1"/>
          <p:nvPr/>
        </p:nvSpPr>
        <p:spPr>
          <a:xfrm>
            <a:off x="3571868" y="714356"/>
            <a:ext cx="22029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ЦЕНТР </a:t>
            </a:r>
          </a:p>
          <a:p>
            <a:pPr algn="ctr"/>
            <a:r>
              <a:rPr lang="ru-RU" sz="44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КНИГИ</a:t>
            </a:r>
            <a:endParaRPr lang="ru-RU" sz="4400" b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i.ytimg.com/vi/hpHlTzuAnpk/maxresdefault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85720" y="285728"/>
            <a:ext cx="88582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Использование занимательного  материала  (математических загадок, весёлых стихотворений, пословиц и поговорок, считалок, логических задач, задач-шуток, математических сказок)  стимулируют проявления детьми  познавательного интереса, развивают внимание, память, воображение.</a:t>
            </a:r>
          </a:p>
          <a:p>
            <a:r>
              <a:rPr lang="ru-RU" dirty="0" smtClean="0"/>
              <a:t>Естественно, что успех может быть обеспечен при условии личностно - ориентированного взаимодействия ребёнка со взрослым и другими детьми.</a:t>
            </a:r>
            <a:endParaRPr lang="ru-RU" dirty="0"/>
          </a:p>
        </p:txBody>
      </p:sp>
      <p:pic>
        <p:nvPicPr>
          <p:cNvPr id="1026" name="Picture 2" descr="F:\DCIM\101NIKON\DSCN0408.JPG"/>
          <p:cNvPicPr>
            <a:picLocks noChangeAspect="1" noChangeArrowheads="1"/>
          </p:cNvPicPr>
          <p:nvPr/>
        </p:nvPicPr>
        <p:blipFill>
          <a:blip r:embed="rId3" cstate="print"/>
          <a:srcRect t="1989" r="7213"/>
          <a:stretch>
            <a:fillRect/>
          </a:stretch>
        </p:blipFill>
        <p:spPr bwMode="auto">
          <a:xfrm>
            <a:off x="357157" y="2428868"/>
            <a:ext cx="2942249" cy="4143404"/>
          </a:xfrm>
          <a:prstGeom prst="rect">
            <a:avLst/>
          </a:prstGeom>
          <a:noFill/>
        </p:spPr>
      </p:pic>
      <p:pic>
        <p:nvPicPr>
          <p:cNvPr id="1027" name="Picture 3" descr="F:\DCIM\101NIKON\DSCN04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81357" y="2428868"/>
            <a:ext cx="5523913" cy="41434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i.ytimg.com/vi/hpHlTzuAnpk/maxresdefault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34" y="5357826"/>
            <a:ext cx="885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5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500034" y="652094"/>
            <a:ext cx="3214710" cy="2339102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ПОТЕШКИ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</a:rPr>
              <a:t>Ладушки, ладушки,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</a:rPr>
              <a:t>Пекла бабка оладушки,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</a:rPr>
              <a:t>Маслом поливала,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</a:rPr>
              <a:t>Детушкам давала.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</a:rPr>
              <a:t>Даше – два, Паше – два,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</a:rPr>
              <a:t>Ване – два, Тане – два,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</a:rPr>
              <a:t>Хороши оладушки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</a:rPr>
              <a:t>У нашей бабушки.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3438" y="285728"/>
            <a:ext cx="2977498" cy="2585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ФИЗКУЛЬТМИНУТКИ           </a:t>
            </a:r>
            <a:endParaRPr lang="ru-RU" dirty="0" smtClean="0"/>
          </a:p>
          <a:p>
            <a:r>
              <a:rPr lang="ru-RU" dirty="0" smtClean="0"/>
              <a:t> </a:t>
            </a:r>
          </a:p>
          <a:p>
            <a:r>
              <a:rPr lang="ru-RU" b="1" i="1" dirty="0" smtClean="0"/>
              <a:t>«Два хлопка»</a:t>
            </a:r>
            <a:endParaRPr lang="ru-RU" dirty="0" smtClean="0"/>
          </a:p>
          <a:p>
            <a:r>
              <a:rPr lang="ru-RU" dirty="0" smtClean="0"/>
              <a:t>Два хлопка над головой,</a:t>
            </a:r>
          </a:p>
          <a:p>
            <a:r>
              <a:rPr lang="ru-RU" dirty="0" smtClean="0"/>
              <a:t>Два хлопка перед собой,</a:t>
            </a:r>
          </a:p>
          <a:p>
            <a:r>
              <a:rPr lang="ru-RU" dirty="0" smtClean="0"/>
              <a:t>Две руки за спину спрячем</a:t>
            </a:r>
          </a:p>
          <a:p>
            <a:r>
              <a:rPr lang="ru-RU" dirty="0" smtClean="0"/>
              <a:t>И на двух ногах поскачем.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714612" y="4071942"/>
            <a:ext cx="3011337" cy="1200329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Два братца в воду глядятся –</a:t>
            </a:r>
          </a:p>
          <a:p>
            <a:r>
              <a:rPr lang="ru-RU" dirty="0" smtClean="0"/>
              <a:t>Век не сойдутся.</a:t>
            </a:r>
          </a:p>
          <a:p>
            <a:r>
              <a:rPr lang="ru-RU" i="1" dirty="0" smtClean="0"/>
              <a:t>                                    (берега)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6215074" y="3684080"/>
            <a:ext cx="2500298" cy="1384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Две сестрицы друг за другом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Пробегают круг за кругом: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Коротышка – только раз,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Та, что выше – каждый час.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</a:rPr>
              <a:t>         (стрелки часов)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85720" y="3571876"/>
            <a:ext cx="2143108" cy="10495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Два конца, два кольца,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а посередине гвоздик.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                   (ножницы)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i.ytimg.com/vi/hpHlTzuAnpk/maxresdefault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57158" y="5500702"/>
            <a:ext cx="8143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rgbClr val="C00000"/>
                </a:solidFill>
              </a:rPr>
              <a:t>Математические понятия и элементы </a:t>
            </a:r>
            <a:r>
              <a:rPr lang="ru-RU" sz="2400" dirty="0" smtClean="0"/>
              <a:t>используем в разных видах продуктивной деятельности детей: рисунках, аппликациях, лепке, конструировании.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282" y="285728"/>
            <a:ext cx="9501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latin typeface="+mj-lt"/>
              </a:rPr>
              <a:t>Центр продуктивной и творческой деятельности</a:t>
            </a:r>
            <a:endParaRPr lang="ru-RU" sz="3200" b="1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16386" name="Picture 2" descr="http://www.maam.ru/upload/blogs/8fc73919c906a62f3bfa0dcaa0428442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142984"/>
            <a:ext cx="3071834" cy="2185516"/>
          </a:xfrm>
          <a:prstGeom prst="rect">
            <a:avLst/>
          </a:prstGeom>
          <a:noFill/>
        </p:spPr>
      </p:pic>
      <p:pic>
        <p:nvPicPr>
          <p:cNvPr id="16388" name="Picture 4" descr="https://im2-tub-ru.yandex.net/i?id=2cfb79f786e82782a64c1da8ee26450d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3643314"/>
            <a:ext cx="4933173" cy="1928826"/>
          </a:xfrm>
          <a:prstGeom prst="rect">
            <a:avLst/>
          </a:prstGeom>
          <a:noFill/>
        </p:spPr>
      </p:pic>
      <p:pic>
        <p:nvPicPr>
          <p:cNvPr id="15362" name="Picture 2" descr="http://heliograph.ru/images/1183479_applikaciya-babochka-v-srednei-grupp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2071678"/>
            <a:ext cx="2786083" cy="2089563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</p:pic>
      <p:pic>
        <p:nvPicPr>
          <p:cNvPr id="4099" name="Picture 3" descr="F:\DCIM\101NIKON\DSCN037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34438" y="2071679"/>
            <a:ext cx="2666718" cy="2000264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i.ytimg.com/vi/hpHlTzuAnpk/maxresdefault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F:\DCIM\101NIKON\DSCN03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142984"/>
            <a:ext cx="4929222" cy="369733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71538" y="214290"/>
            <a:ext cx="4190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0066"/>
                </a:solidFill>
                <a:latin typeface="+mj-lt"/>
              </a:rPr>
              <a:t>Центр игры</a:t>
            </a:r>
            <a:endParaRPr lang="ru-RU" sz="4800" b="1" dirty="0">
              <a:solidFill>
                <a:srgbClr val="FF0066"/>
              </a:solidFill>
              <a:latin typeface="+mj-lt"/>
            </a:endParaRPr>
          </a:p>
        </p:txBody>
      </p:sp>
      <p:pic>
        <p:nvPicPr>
          <p:cNvPr id="2050" name="Picture 2" descr="F:\DCIM\101NIKON\DSCN04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3071810"/>
            <a:ext cx="4473547" cy="33555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i.ytimg.com/vi/hpHlTzuAnpk/maxresdefault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14282" y="0"/>
            <a:ext cx="8929718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В соответствии с ФГОС ДО основными целями математического развития детей дошкольного возраста являются:</a:t>
            </a:r>
          </a:p>
          <a:p>
            <a:endParaRPr lang="ru-RU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dirty="0" smtClean="0">
                <a:latin typeface="Calibri"/>
              </a:rPr>
              <a:t>•</a:t>
            </a:r>
            <a:r>
              <a:rPr lang="ru-RU" sz="1600" dirty="0" smtClean="0"/>
              <a:t>Развитие логико-математических представлений о математических свойствах и отношениях предметов (конкретных величинах, числах, геометрических фигурах, зависимостях, закономерностях);</a:t>
            </a:r>
          </a:p>
          <a:p>
            <a:endParaRPr lang="ru-RU" sz="1600" dirty="0" smtClean="0"/>
          </a:p>
          <a:p>
            <a:r>
              <a:rPr lang="ru-RU" sz="1600" dirty="0" smtClean="0">
                <a:latin typeface="Calibri"/>
              </a:rPr>
              <a:t>•</a:t>
            </a:r>
            <a:r>
              <a:rPr lang="ru-RU" sz="1600" dirty="0" smtClean="0"/>
              <a:t>Развитие сенсорных, предметно-действенных способов познания математических свойств и отношений: обследование, сопоставление, группировка, упорядочение, разбиение);</a:t>
            </a:r>
          </a:p>
          <a:p>
            <a:endParaRPr lang="ru-RU" sz="1600" dirty="0" smtClean="0"/>
          </a:p>
          <a:p>
            <a:r>
              <a:rPr lang="ru-RU" sz="1600" dirty="0" smtClean="0">
                <a:latin typeface="Calibri"/>
              </a:rPr>
              <a:t>•</a:t>
            </a:r>
            <a:r>
              <a:rPr lang="ru-RU" sz="1600" dirty="0" smtClean="0"/>
              <a:t>Освоение детьми экспериментально-исследовательских способов познания математического содержания (экспериментирование, моделирование, трансформация);</a:t>
            </a:r>
          </a:p>
          <a:p>
            <a:endParaRPr lang="ru-RU" sz="1600" dirty="0" smtClean="0"/>
          </a:p>
          <a:p>
            <a:r>
              <a:rPr lang="ru-RU" sz="1600" dirty="0" smtClean="0">
                <a:latin typeface="Calibri"/>
              </a:rPr>
              <a:t>•</a:t>
            </a:r>
            <a:r>
              <a:rPr lang="ru-RU" sz="1600" dirty="0" smtClean="0"/>
              <a:t>Развитие у детей логических способов познания математических свойств и отношений (анализ, абстрагирование, отрицание, сравнение, классификация);</a:t>
            </a:r>
          </a:p>
          <a:p>
            <a:endParaRPr lang="ru-RU" sz="1600" dirty="0" smtClean="0"/>
          </a:p>
          <a:p>
            <a:r>
              <a:rPr lang="ru-RU" sz="1600" dirty="0" smtClean="0">
                <a:latin typeface="Calibri"/>
              </a:rPr>
              <a:t>•</a:t>
            </a:r>
            <a:r>
              <a:rPr lang="ru-RU" sz="1600" dirty="0" smtClean="0"/>
              <a:t>Овладение детьми математическими способами познания действительности : счет, измерение, простейшие вычисления;</a:t>
            </a:r>
          </a:p>
          <a:p>
            <a:endParaRPr lang="ru-RU" sz="1600" dirty="0" smtClean="0"/>
          </a:p>
          <a:p>
            <a:r>
              <a:rPr lang="ru-RU" sz="1600" dirty="0" smtClean="0">
                <a:latin typeface="Calibri"/>
              </a:rPr>
              <a:t>•</a:t>
            </a:r>
            <a:r>
              <a:rPr lang="ru-RU" sz="1600" dirty="0" smtClean="0"/>
              <a:t>Развитие интеллектуально-творческих проявлений детей: находчивости, смекалки, догадки, сообразительности, стремления к поиску нестандартных решений;</a:t>
            </a:r>
          </a:p>
          <a:p>
            <a:endParaRPr lang="ru-RU" sz="1600" dirty="0" smtClean="0"/>
          </a:p>
          <a:p>
            <a:r>
              <a:rPr lang="ru-RU" sz="1600" dirty="0" smtClean="0">
                <a:latin typeface="Calibri"/>
              </a:rPr>
              <a:t>•</a:t>
            </a:r>
            <a:r>
              <a:rPr lang="ru-RU" sz="1600" dirty="0" smtClean="0"/>
              <a:t>Развитие точной, аргументированной и доказательной речи, обогащение словаря ребенка;</a:t>
            </a:r>
          </a:p>
          <a:p>
            <a:endParaRPr lang="ru-RU" sz="1600" dirty="0" smtClean="0"/>
          </a:p>
          <a:p>
            <a:r>
              <a:rPr lang="ru-RU" sz="1600" dirty="0" smtClean="0">
                <a:latin typeface="Calibri"/>
              </a:rPr>
              <a:t>•</a:t>
            </a:r>
            <a:r>
              <a:rPr lang="ru-RU" sz="1600" dirty="0" smtClean="0"/>
              <a:t>Развитие инициативности и активности детей.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i.ytimg.com/vi/hpHlTzuAnpk/maxresdefault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7" name="TextBox 6"/>
          <p:cNvSpPr txBox="1"/>
          <p:nvPr/>
        </p:nvSpPr>
        <p:spPr>
          <a:xfrm>
            <a:off x="500034" y="5357826"/>
            <a:ext cx="885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latin typeface="+mj-lt"/>
              </a:rPr>
              <a:t>СПАСИБО ЗА ВНИМАНИЕ!!!</a:t>
            </a:r>
            <a:endParaRPr lang="ru-RU" sz="54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3074" name="Picture 2" descr="https://im3-tub-ru.yandex.net/i?id=ad91f0e303d5e271ca76d18a85aa8158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000108"/>
            <a:ext cx="6500858" cy="3643213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i.ytimg.com/vi/hpHlTzuAnpk/maxresdefault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28596" y="571480"/>
            <a:ext cx="8501122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Целевые ориентиры по формированию элементарных математических представлений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:</a:t>
            </a:r>
          </a:p>
          <a:p>
            <a:pPr fontAlgn="t"/>
            <a:endParaRPr lang="ru-RU" dirty="0" smtClean="0"/>
          </a:p>
          <a:p>
            <a:pPr fontAlgn="t"/>
            <a:r>
              <a:rPr lang="ru-RU" sz="2000" b="1" dirty="0" smtClean="0">
                <a:solidFill>
                  <a:srgbClr val="0070C0"/>
                </a:solidFill>
              </a:rPr>
              <a:t>Ориентируется в количественных, пространственных и временных отношениях окружающей действительности</a:t>
            </a:r>
          </a:p>
          <a:p>
            <a:pPr fontAlgn="t"/>
            <a:endParaRPr lang="ru-RU" sz="2000" b="1" dirty="0" smtClean="0"/>
          </a:p>
          <a:p>
            <a:pPr fontAlgn="t"/>
            <a:r>
              <a:rPr lang="ru-RU" sz="2000" b="1" dirty="0" smtClean="0">
                <a:solidFill>
                  <a:srgbClr val="002060"/>
                </a:solidFill>
              </a:rPr>
              <a:t>Считает, вычисляет, измеряет, моделирует</a:t>
            </a:r>
          </a:p>
          <a:p>
            <a:pPr fontAlgn="t"/>
            <a:endParaRPr lang="ru-RU" sz="2000" b="1" dirty="0" smtClean="0"/>
          </a:p>
          <a:p>
            <a:pPr fontAlgn="t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Владеет математической терминологией</a:t>
            </a:r>
          </a:p>
          <a:p>
            <a:pPr fontAlgn="t"/>
            <a:endParaRPr lang="ru-RU" sz="2000" b="1" dirty="0" smtClean="0"/>
          </a:p>
          <a:p>
            <a:pPr fontAlgn="t"/>
            <a:r>
              <a:rPr lang="ru-RU" sz="2000" b="1" dirty="0" smtClean="0">
                <a:solidFill>
                  <a:srgbClr val="002060"/>
                </a:solidFill>
              </a:rPr>
              <a:t>Развиты познавательные интересы и способности, логическое мышление</a:t>
            </a:r>
          </a:p>
          <a:p>
            <a:pPr fontAlgn="t"/>
            <a:endParaRPr lang="ru-RU" sz="2000" b="1" dirty="0" smtClean="0"/>
          </a:p>
          <a:p>
            <a:pPr fontAlgn="t"/>
            <a:r>
              <a:rPr lang="ru-RU" sz="2000" b="1" dirty="0" smtClean="0">
                <a:solidFill>
                  <a:srgbClr val="0070C0"/>
                </a:solidFill>
              </a:rPr>
              <a:t>Владеет простейшими графическими навыками и умениями</a:t>
            </a:r>
          </a:p>
          <a:p>
            <a:pPr fontAlgn="t"/>
            <a:endParaRPr lang="ru-RU" sz="2000" b="1" dirty="0" smtClean="0"/>
          </a:p>
          <a:p>
            <a:pPr fontAlgn="t"/>
            <a:r>
              <a:rPr lang="ru-RU" sz="2000" b="1" dirty="0" smtClean="0">
                <a:solidFill>
                  <a:srgbClr val="002060"/>
                </a:solidFill>
              </a:rPr>
              <a:t>Владеет общими приемами умственной деятельности (классификация, сравнение, обобщение и т.д.)</a:t>
            </a:r>
          </a:p>
          <a:p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i.ytimg.com/vi/hpHlTzuAnpk/maxresdefault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71538" y="428604"/>
            <a:ext cx="7143800" cy="3928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400" dirty="0" smtClean="0">
                <a:latin typeface="+mj-lt"/>
              </a:rPr>
              <a:t>Овладение математическими представлениями</a:t>
            </a:r>
            <a:br>
              <a:rPr lang="ru-RU" sz="2400" dirty="0" smtClean="0">
                <a:latin typeface="+mj-lt"/>
              </a:rPr>
            </a:br>
            <a:r>
              <a:rPr lang="ru-RU" sz="2400" dirty="0" smtClean="0">
                <a:latin typeface="+mj-lt"/>
              </a:rPr>
              <a:t>будет эффективным и результативным только тогда, когда дети не видят, что их чему-то учат. </a:t>
            </a:r>
          </a:p>
          <a:p>
            <a:pPr indent="457200" algn="just"/>
            <a:r>
              <a:rPr lang="ru-RU" sz="2400" dirty="0" smtClean="0">
                <a:latin typeface="+mj-lt"/>
              </a:rPr>
              <a:t/>
            </a:r>
            <a:br>
              <a:rPr lang="ru-RU" sz="2400" dirty="0" smtClean="0">
                <a:latin typeface="+mj-lt"/>
              </a:rPr>
            </a:br>
            <a:r>
              <a:rPr lang="ru-RU" sz="2400" dirty="0" smtClean="0">
                <a:latin typeface="+mj-lt"/>
              </a:rPr>
              <a:t>Не заметно для себя в процессе игровых действий с игровым материалом считают, складывают, вычитают, решают логические задачи.</a:t>
            </a:r>
          </a:p>
          <a:p>
            <a:pPr indent="457200" algn="just"/>
            <a:r>
              <a:rPr lang="ru-RU" sz="2400" dirty="0" smtClean="0">
                <a:latin typeface="+mj-lt"/>
              </a:rPr>
              <a:t/>
            </a:r>
            <a:br>
              <a:rPr lang="ru-RU" sz="2400" dirty="0" smtClean="0">
                <a:latin typeface="+mj-lt"/>
              </a:rPr>
            </a:br>
            <a:r>
              <a:rPr lang="ru-RU" sz="2400" dirty="0" smtClean="0">
                <a:latin typeface="+mj-lt"/>
              </a:rPr>
              <a:t>Задача взрослого - </a:t>
            </a:r>
            <a:r>
              <a:rPr lang="ru-RU" sz="2400" b="1" dirty="0" smtClean="0">
                <a:latin typeface="+mj-lt"/>
              </a:rPr>
              <a:t>поддерживать интерес ребенка.</a:t>
            </a:r>
          </a:p>
          <a:p>
            <a:pPr indent="457200" algn="just"/>
            <a:endParaRPr lang="ru-RU" sz="2400" dirty="0"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4429132"/>
            <a:ext cx="8572560" cy="2062103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r>
              <a:rPr lang="ru-RU" sz="2800" b="1" dirty="0" smtClean="0">
                <a:solidFill>
                  <a:srgbClr val="C00000"/>
                </a:solidFill>
              </a:rPr>
              <a:t>Возможности организации такой деятельности расширяются при условии создания в группе детского сада </a:t>
            </a:r>
            <a:r>
              <a:rPr lang="ru-RU" sz="3600" b="1" dirty="0" smtClean="0">
                <a:solidFill>
                  <a:srgbClr val="C00000"/>
                </a:solidFill>
              </a:rPr>
              <a:t>развивающей  предметно-пространственной среды.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i.ytimg.com/vi/hpHlTzuAnpk/maxresdefault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79512" y="3933056"/>
            <a:ext cx="374957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just"/>
            <a:endParaRPr lang="ru-RU" sz="2400" dirty="0" smtClean="0"/>
          </a:p>
          <a:p>
            <a:pPr algn="just"/>
            <a:endParaRPr lang="ru-RU" sz="2400" dirty="0" smtClean="0"/>
          </a:p>
          <a:p>
            <a:pPr algn="just"/>
            <a:endParaRPr lang="ru-RU" sz="24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11560" y="214290"/>
            <a:ext cx="90011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Математика в пространстве группы</a:t>
            </a:r>
            <a:endParaRPr lang="ru-RU" sz="4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9592" y="5301208"/>
            <a:ext cx="799288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Всё имеет свой номер!  Кабинки, полотенца, кроватки…..</a:t>
            </a:r>
          </a:p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Что ещё?</a:t>
            </a:r>
          </a:p>
          <a:p>
            <a:endParaRPr lang="ru-RU" dirty="0"/>
          </a:p>
        </p:txBody>
      </p:sp>
      <p:pic>
        <p:nvPicPr>
          <p:cNvPr id="11" name="Picture 2" descr="C:\Documents and Settings\Admin\Рабочий стол\DSCN01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340768"/>
            <a:ext cx="3031170" cy="3456384"/>
          </a:xfrm>
          <a:prstGeom prst="rect">
            <a:avLst/>
          </a:prstGeom>
          <a:noFill/>
          <a:ln w="76200">
            <a:noFill/>
          </a:ln>
        </p:spPr>
      </p:pic>
      <p:pic>
        <p:nvPicPr>
          <p:cNvPr id="6146" name="Picture 2" descr="F:\DCIM\101NIKON\DSCN03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1052736"/>
            <a:ext cx="2592288" cy="1944436"/>
          </a:xfrm>
          <a:prstGeom prst="rect">
            <a:avLst/>
          </a:prstGeom>
          <a:noFill/>
        </p:spPr>
      </p:pic>
      <p:pic>
        <p:nvPicPr>
          <p:cNvPr id="6148" name="Picture 4" descr="F:\DCIM\101NIKON\DSCN03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3212976"/>
            <a:ext cx="2664296" cy="1998448"/>
          </a:xfrm>
          <a:prstGeom prst="rect">
            <a:avLst/>
          </a:prstGeom>
          <a:noFill/>
        </p:spPr>
      </p:pic>
      <p:pic>
        <p:nvPicPr>
          <p:cNvPr id="2050" name="Picture 2" descr="C:\Documents and Settings\Admin\Рабочий стол\Новая папка\IMG_20170403_1419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1124744"/>
            <a:ext cx="2304256" cy="4096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i.ytimg.com/vi/hpHlTzuAnpk/maxresdefault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C:\Documents and Settings\Admin\Рабочий стол\фото матем2\DSCN0364.JPG"/>
          <p:cNvPicPr>
            <a:picLocks noChangeAspect="1" noChangeArrowheads="1"/>
          </p:cNvPicPr>
          <p:nvPr/>
        </p:nvPicPr>
        <p:blipFill>
          <a:blip r:embed="rId3" cstate="print"/>
          <a:srcRect t="10745" b="8601"/>
          <a:stretch>
            <a:fillRect/>
          </a:stretch>
        </p:blipFill>
        <p:spPr bwMode="auto">
          <a:xfrm flipV="1">
            <a:off x="1907704" y="980728"/>
            <a:ext cx="5429256" cy="4916104"/>
          </a:xfrm>
          <a:prstGeom prst="rect">
            <a:avLst/>
          </a:prstGeom>
          <a:noFill/>
          <a:scene3d>
            <a:camera prst="orthographicFront">
              <a:rot lat="10800000" lon="0" rev="0"/>
            </a:camera>
            <a:lightRig rig="threePt" dir="t"/>
          </a:scene3d>
        </p:spPr>
      </p:pic>
      <p:pic>
        <p:nvPicPr>
          <p:cNvPr id="6" name="Picture 4" descr="C:\Documents and Settings\Admin\Рабочий стол\фото матем2\DSCN03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4572008"/>
            <a:ext cx="2714644" cy="2036213"/>
          </a:xfrm>
          <a:prstGeom prst="ellipse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857224" y="357167"/>
            <a:ext cx="8072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+mj-lt"/>
              </a:rPr>
              <a:t>ДАТЫ РОЖДЕНИЯ</a:t>
            </a:r>
            <a:endParaRPr lang="ru-RU" sz="3200" b="1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8992" y="5857892"/>
            <a:ext cx="235745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     Я родился </a:t>
            </a:r>
          </a:p>
          <a:p>
            <a:pPr algn="ctr"/>
            <a:r>
              <a:rPr lang="ru-RU" sz="1600" dirty="0" smtClean="0"/>
              <a:t>  3 ноября 2010 года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i.ytimg.com/vi/hpHlTzuAnpk/maxresdefault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79512" y="3933056"/>
            <a:ext cx="374957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just"/>
            <a:endParaRPr lang="ru-RU" sz="2400" dirty="0" smtClean="0"/>
          </a:p>
          <a:p>
            <a:pPr algn="just"/>
            <a:endParaRPr lang="ru-RU" sz="2400" dirty="0" smtClean="0"/>
          </a:p>
          <a:p>
            <a:pPr algn="just"/>
            <a:endParaRPr lang="ru-RU" sz="2400" dirty="0" smtClean="0"/>
          </a:p>
        </p:txBody>
      </p:sp>
      <p:pic>
        <p:nvPicPr>
          <p:cNvPr id="5123" name="Picture 3" descr="C:\Documents and Settings\Admin\Рабочий стол\фото математика\DSCN03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60648"/>
            <a:ext cx="7931477" cy="5949280"/>
          </a:xfrm>
          <a:prstGeom prst="round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131840" y="6237312"/>
            <a:ext cx="3071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УГОЛОК ПО ПДД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i.ytimg.com/vi/hpHlTzuAnpk/maxresdefault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79512" y="3933056"/>
            <a:ext cx="374957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just"/>
            <a:endParaRPr lang="ru-RU" sz="2400" dirty="0" smtClean="0"/>
          </a:p>
          <a:p>
            <a:pPr algn="just"/>
            <a:endParaRPr lang="ru-RU" sz="2400" dirty="0" smtClean="0"/>
          </a:p>
          <a:p>
            <a:pPr algn="just"/>
            <a:endParaRPr lang="ru-RU" sz="2400" dirty="0" smtClean="0"/>
          </a:p>
        </p:txBody>
      </p:sp>
      <p:pic>
        <p:nvPicPr>
          <p:cNvPr id="5122" name="Picture 2" descr="C:\Documents and Settings\Admin\Рабочий стол\фото математика\DSCN0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042" y="214290"/>
            <a:ext cx="4571516" cy="3429024"/>
          </a:xfrm>
          <a:prstGeom prst="round2Same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788024" y="6093296"/>
            <a:ext cx="4000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РАССТАВЛЯЕМ ПО ПОРЯДКУ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4" name="Picture 3" descr="C:\Documents and Settings\Admin\Рабочий стол\Новая папка\IMG_20170403_1418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332656"/>
            <a:ext cx="3096344" cy="5504612"/>
          </a:xfrm>
          <a:prstGeom prst="roundRect">
            <a:avLst/>
          </a:prstGeom>
          <a:noFill/>
        </p:spPr>
      </p:pic>
      <p:pic>
        <p:nvPicPr>
          <p:cNvPr id="13" name="Picture 2" descr="C:\Documents and Settings\Admin\Рабочий стол\Новая папка\IMG_20170403_141906.jpg"/>
          <p:cNvPicPr>
            <a:picLocks noChangeAspect="1" noChangeArrowheads="1"/>
          </p:cNvPicPr>
          <p:nvPr/>
        </p:nvPicPr>
        <p:blipFill>
          <a:blip r:embed="rId5" cstate="print"/>
          <a:srcRect l="4912" r="6494"/>
          <a:stretch>
            <a:fillRect/>
          </a:stretch>
        </p:blipFill>
        <p:spPr bwMode="auto">
          <a:xfrm>
            <a:off x="251520" y="3717032"/>
            <a:ext cx="4536504" cy="2880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836</TotalTime>
  <Words>706</Words>
  <Application>Microsoft Office PowerPoint</Application>
  <PresentationFormat>Экран (4:3)</PresentationFormat>
  <Paragraphs>158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450</cp:revision>
  <dcterms:modified xsi:type="dcterms:W3CDTF">2017-05-07T05:04:06Z</dcterms:modified>
</cp:coreProperties>
</file>