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130425"/>
            <a:ext cx="7270576" cy="2090663"/>
          </a:xfrm>
        </p:spPr>
        <p:txBody>
          <a:bodyPr>
            <a:normAutofit fontScale="90000"/>
          </a:bodyPr>
          <a:lstStyle/>
          <a:p>
            <a:r>
              <a:rPr lang="ru-RU" b="1" i="1" dirty="0" smtClean="0">
                <a:latin typeface="Times New Roman" pitchFamily="18" charset="0"/>
                <a:cs typeface="Times New Roman" pitchFamily="18" charset="0"/>
              </a:rPr>
              <a:t>Проект в подготовительной группе.</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«Нетрадиционные техники рисования как средство развития творческих способностей детей старшего дошкольного возраста».</a:t>
            </a:r>
            <a:r>
              <a:rPr lang="ru-RU" dirty="0" smtClean="0"/>
              <a:t/>
            </a:r>
            <a:br>
              <a:rPr lang="ru-RU" dirty="0" smtClean="0"/>
            </a:br>
            <a:endParaRPr lang="ru-RU" dirty="0"/>
          </a:p>
        </p:txBody>
      </p:sp>
      <p:sp>
        <p:nvSpPr>
          <p:cNvPr id="3" name="Подзаголовок 2"/>
          <p:cNvSpPr>
            <a:spLocks noGrp="1"/>
          </p:cNvSpPr>
          <p:nvPr>
            <p:ph type="subTitle" idx="1"/>
          </p:nvPr>
        </p:nvSpPr>
        <p:spPr>
          <a:xfrm>
            <a:off x="395536" y="5445224"/>
            <a:ext cx="3672408" cy="1008112"/>
          </a:xfrm>
        </p:spPr>
        <p:txBody>
          <a:bodyPr>
            <a:normAutofit/>
          </a:bodyPr>
          <a:lstStyle/>
          <a:p>
            <a:pPr algn="l"/>
            <a:r>
              <a:rPr lang="ru-RU" sz="2000" b="1" dirty="0" smtClean="0">
                <a:solidFill>
                  <a:schemeClr val="tx1"/>
                </a:solidFill>
                <a:latin typeface="Times New Roman" pitchFamily="18" charset="0"/>
                <a:cs typeface="Times New Roman" pitchFamily="18" charset="0"/>
              </a:rPr>
              <a:t>Выполнила воспитатель подготовительной группы №2 Каргина Н.В.</a:t>
            </a:r>
            <a:endParaRPr lang="ru-RU"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u-RU" sz="2400" b="1" u="sng" dirty="0" smtClean="0">
                <a:latin typeface="Times New Roman" pitchFamily="18" charset="0"/>
                <a:cs typeface="Times New Roman" pitchFamily="18" charset="0"/>
              </a:rPr>
              <a:t>3. Рисование пальцем.</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Ребёнок опускает в гуашь пальчик и наносит точки, пятнышки на бумагу. На каждый пальчик набирается краска разного цвета.</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Содержимое 4" descr="20190118_103706.jpg"/>
          <p:cNvPicPr>
            <a:picLocks noGrp="1" noChangeAspect="1"/>
          </p:cNvPicPr>
          <p:nvPr>
            <p:ph sz="half" idx="1"/>
          </p:nvPr>
        </p:nvPicPr>
        <p:blipFill>
          <a:blip r:embed="rId2" cstate="print"/>
          <a:stretch>
            <a:fillRect/>
          </a:stretch>
        </p:blipFill>
        <p:spPr>
          <a:xfrm>
            <a:off x="467544" y="1844824"/>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128_102133.jpg"/>
          <p:cNvPicPr>
            <a:picLocks noGrp="1" noChangeAspect="1"/>
          </p:cNvPicPr>
          <p:nvPr>
            <p:ph sz="half" idx="2"/>
          </p:nvPr>
        </p:nvPicPr>
        <p:blipFill>
          <a:blip r:embed="rId3" cstate="print"/>
          <a:stretch>
            <a:fillRect/>
          </a:stretch>
        </p:blipFill>
        <p:spPr>
          <a:xfrm>
            <a:off x="4788024" y="1916832"/>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C:\Users\user\Desktop\группа №2\нетрадиционное рисование дети\20190128_102313.jpg"/>
          <p:cNvPicPr>
            <a:picLocks noChangeAspect="1" noChangeArrowheads="1"/>
          </p:cNvPicPr>
          <p:nvPr/>
        </p:nvPicPr>
        <p:blipFill>
          <a:blip r:embed="rId4" cstate="print"/>
          <a:srcRect/>
          <a:stretch>
            <a:fillRect/>
          </a:stretch>
        </p:blipFill>
        <p:spPr bwMode="auto">
          <a:xfrm>
            <a:off x="2267744" y="4437112"/>
            <a:ext cx="3419872"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p:spPr>
        <p:txBody>
          <a:bodyPr>
            <a:noAutofit/>
          </a:bodyPr>
          <a:lstStyle/>
          <a:p>
            <a:r>
              <a:rPr lang="ru-RU" sz="2000" b="1" u="sng" dirty="0" smtClean="0">
                <a:latin typeface="Times New Roman" pitchFamily="18" charset="0"/>
                <a:cs typeface="Times New Roman" pitchFamily="18" charset="0"/>
              </a:rPr>
              <a:t>4. Монотипия.</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Содержимое 4" descr="20190307_090249.jpg"/>
          <p:cNvPicPr>
            <a:picLocks noGrp="1" noChangeAspect="1"/>
          </p:cNvPicPr>
          <p:nvPr>
            <p:ph sz="half" idx="1"/>
          </p:nvPr>
        </p:nvPicPr>
        <p:blipFill>
          <a:blip r:embed="rId2" cstate="print"/>
          <a:stretch>
            <a:fillRect/>
          </a:stretch>
        </p:blipFill>
        <p:spPr>
          <a:xfrm>
            <a:off x="251520" y="2636912"/>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307_090428.jpg"/>
          <p:cNvPicPr>
            <a:picLocks noGrp="1" noChangeAspect="1"/>
          </p:cNvPicPr>
          <p:nvPr>
            <p:ph sz="half" idx="2"/>
          </p:nvPr>
        </p:nvPicPr>
        <p:blipFill>
          <a:blip r:embed="rId3" cstate="print"/>
          <a:stretch>
            <a:fillRect/>
          </a:stretch>
        </p:blipFill>
        <p:spPr>
          <a:xfrm>
            <a:off x="4860032" y="3356992"/>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1858218"/>
          </a:xfrm>
        </p:spPr>
        <p:txBody>
          <a:bodyPr>
            <a:noAutofit/>
          </a:bodyPr>
          <a:lstStyle/>
          <a:p>
            <a:r>
              <a:rPr lang="ru-RU" sz="2400" b="1" u="sng" dirty="0" smtClean="0">
                <a:latin typeface="Times New Roman" pitchFamily="18" charset="0"/>
                <a:cs typeface="Times New Roman" pitchFamily="18" charset="0"/>
              </a:rPr>
              <a:t>5. Рисование по трафарету тампоном.</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Ребенок прикладывает трафарет к бумаге, обмакивает поролон в краску и </a:t>
            </a:r>
            <a:r>
              <a:rPr lang="ru-RU" sz="2400" dirty="0" err="1" smtClean="0">
                <a:latin typeface="Times New Roman" pitchFamily="18" charset="0"/>
                <a:cs typeface="Times New Roman" pitchFamily="18" charset="0"/>
              </a:rPr>
              <a:t>примакивает</a:t>
            </a:r>
            <a:r>
              <a:rPr lang="ru-RU" sz="2400" dirty="0" smtClean="0">
                <a:latin typeface="Times New Roman" pitchFamily="18" charset="0"/>
                <a:cs typeface="Times New Roman" pitchFamily="18" charset="0"/>
              </a:rPr>
              <a:t> поролон по трафарету, затем аккуратно убирает трафарет, если необходимо повторяет процедуру после высыхания краски.</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Содержимое 4" descr="20190110_090333.jpg"/>
          <p:cNvPicPr>
            <a:picLocks noGrp="1" noChangeAspect="1"/>
          </p:cNvPicPr>
          <p:nvPr>
            <p:ph sz="half" idx="1"/>
          </p:nvPr>
        </p:nvPicPr>
        <p:blipFill>
          <a:blip r:embed="rId2" cstate="print"/>
          <a:stretch>
            <a:fillRect/>
          </a:stretch>
        </p:blipFill>
        <p:spPr>
          <a:xfrm>
            <a:off x="395536" y="2132856"/>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110_090704.jpg"/>
          <p:cNvPicPr>
            <a:picLocks noGrp="1" noChangeAspect="1"/>
          </p:cNvPicPr>
          <p:nvPr>
            <p:ph sz="half" idx="2"/>
          </p:nvPr>
        </p:nvPicPr>
        <p:blipFill>
          <a:blip r:embed="rId3" cstate="print"/>
          <a:stretch>
            <a:fillRect/>
          </a:stretch>
        </p:blipFill>
        <p:spPr>
          <a:xfrm>
            <a:off x="4716016" y="2132856"/>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descr="C:\Users\user\Desktop\группа №2\нетрадиционное рисование дети\20190110_091137.jpg"/>
          <p:cNvPicPr>
            <a:picLocks noChangeAspect="1" noChangeArrowheads="1"/>
          </p:cNvPicPr>
          <p:nvPr/>
        </p:nvPicPr>
        <p:blipFill>
          <a:blip r:embed="rId4" cstate="print"/>
          <a:srcRect/>
          <a:stretch>
            <a:fillRect/>
          </a:stretch>
        </p:blipFill>
        <p:spPr bwMode="auto">
          <a:xfrm>
            <a:off x="1547664" y="4653136"/>
            <a:ext cx="3491880" cy="1968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016224"/>
          </a:xfrm>
        </p:spPr>
        <p:txBody>
          <a:bodyPr>
            <a:noAutofit/>
          </a:bodyPr>
          <a:lstStyle/>
          <a:p>
            <a:r>
              <a:rPr lang="ru-RU" sz="2000" b="1" u="sng" dirty="0" smtClean="0">
                <a:latin typeface="Times New Roman" pitchFamily="18" charset="0"/>
                <a:cs typeface="Times New Roman" pitchFamily="18" charset="0"/>
              </a:rPr>
              <a:t>6. Рисование методом тычка.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Для этого метода достаточно взять любой подходящий предмет, например, ватную палочку. Опускаем ватную палочку в краску и точным движением сверху вниз делаем тычки по альбомному листу. Палочка будет оставлять четкий отпечаток. Форма отпечатка будет зависеть от того, какой формы был выбран предмет для тычка.</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Содержимое 4" descr="20190311_101522.jpg"/>
          <p:cNvPicPr>
            <a:picLocks noGrp="1" noChangeAspect="1"/>
          </p:cNvPicPr>
          <p:nvPr>
            <p:ph sz="half" idx="1"/>
          </p:nvPr>
        </p:nvPicPr>
        <p:blipFill>
          <a:blip r:embed="rId2" cstate="print"/>
          <a:stretch>
            <a:fillRect/>
          </a:stretch>
        </p:blipFill>
        <p:spPr>
          <a:xfrm>
            <a:off x="323528" y="2348880"/>
            <a:ext cx="4038600" cy="21818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81228_093936.jpg"/>
          <p:cNvPicPr>
            <a:picLocks noGrp="1" noChangeAspect="1"/>
          </p:cNvPicPr>
          <p:nvPr>
            <p:ph sz="half" idx="2"/>
          </p:nvPr>
        </p:nvPicPr>
        <p:blipFill>
          <a:blip r:embed="rId3" cstate="print"/>
          <a:stretch>
            <a:fillRect/>
          </a:stretch>
        </p:blipFill>
        <p:spPr>
          <a:xfrm>
            <a:off x="4648200" y="3209925"/>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a:bodyPr>
          <a:lstStyle/>
          <a:p>
            <a:r>
              <a:rPr lang="ru-RU" sz="2400" b="1" u="sng" dirty="0" smtClean="0">
                <a:latin typeface="Times New Roman" pitchFamily="18" charset="0"/>
                <a:cs typeface="Times New Roman" pitchFamily="18" charset="0"/>
              </a:rPr>
              <a:t>7. </a:t>
            </a:r>
            <a:r>
              <a:rPr lang="ru-RU" sz="2400" b="1" u="sng" dirty="0" err="1" smtClean="0">
                <a:latin typeface="Times New Roman" pitchFamily="18" charset="0"/>
                <a:cs typeface="Times New Roman" pitchFamily="18" charset="0"/>
              </a:rPr>
              <a:t>Кляксография</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 основе этой техники рисования лежит обычная клякса. В процессе рисования сначала получают спонтанные изображения. Затем ребенок дорисовывает детали, чтобы придать законченность и сходство с реальным образом. </a:t>
            </a:r>
            <a:endParaRPr lang="ru-RU" sz="2400" dirty="0">
              <a:latin typeface="Times New Roman" pitchFamily="18" charset="0"/>
              <a:cs typeface="Times New Roman" pitchFamily="18" charset="0"/>
            </a:endParaRPr>
          </a:p>
        </p:txBody>
      </p:sp>
      <p:pic>
        <p:nvPicPr>
          <p:cNvPr id="5" name="Содержимое 4" descr="20180419_093633.jpg"/>
          <p:cNvPicPr>
            <a:picLocks noGrp="1" noChangeAspect="1"/>
          </p:cNvPicPr>
          <p:nvPr>
            <p:ph sz="half" idx="1"/>
          </p:nvPr>
        </p:nvPicPr>
        <p:blipFill>
          <a:blip r:embed="rId2" cstate="print"/>
          <a:stretch>
            <a:fillRect/>
          </a:stretch>
        </p:blipFill>
        <p:spPr>
          <a:xfrm>
            <a:off x="457200" y="2794794"/>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80419_094223.jpg"/>
          <p:cNvPicPr>
            <a:picLocks noGrp="1" noChangeAspect="1"/>
          </p:cNvPicPr>
          <p:nvPr>
            <p:ph sz="half" idx="2"/>
          </p:nvPr>
        </p:nvPicPr>
        <p:blipFill>
          <a:blip r:embed="rId3" cstate="print"/>
          <a:stretch>
            <a:fillRect/>
          </a:stretch>
        </p:blipFill>
        <p:spPr>
          <a:xfrm>
            <a:off x="4860032" y="2780928"/>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fontScale="90000"/>
          </a:bodyPr>
          <a:lstStyle/>
          <a:p>
            <a:r>
              <a:rPr lang="ru-RU" sz="3100" b="1" u="sng" dirty="0" smtClean="0">
                <a:latin typeface="Times New Roman" pitchFamily="18" charset="0"/>
                <a:cs typeface="Times New Roman" pitchFamily="18" charset="0"/>
              </a:rPr>
              <a:t>8. </a:t>
            </a:r>
            <a:r>
              <a:rPr lang="ru-RU" sz="3100" b="1" u="sng" dirty="0" err="1" smtClean="0">
                <a:latin typeface="Times New Roman" pitchFamily="18" charset="0"/>
                <a:cs typeface="Times New Roman" pitchFamily="18" charset="0"/>
              </a:rPr>
              <a:t>Набрызг</a:t>
            </a:r>
            <a:r>
              <a:rPr lang="ru-RU" sz="3100" dirty="0" smtClean="0">
                <a:latin typeface="Times New Roman" pitchFamily="18" charset="0"/>
                <a:cs typeface="Times New Roman" pitchFamily="18" charset="0"/>
              </a:rPr>
              <a:t>.</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Ребенок набирает краску на зубную щётку и ударяет ею о </a:t>
            </a:r>
            <a:r>
              <a:rPr lang="ru-RU" sz="3100" dirty="0" smtClean="0">
                <a:latin typeface="Times New Roman" pitchFamily="18" charset="0"/>
                <a:cs typeface="Times New Roman" pitchFamily="18" charset="0"/>
              </a:rPr>
              <a:t>картон или палец, </a:t>
            </a:r>
            <a:r>
              <a:rPr lang="ru-RU" sz="3100" dirty="0" smtClean="0">
                <a:latin typeface="Times New Roman" pitchFamily="18" charset="0"/>
                <a:cs typeface="Times New Roman" pitchFamily="18" charset="0"/>
              </a:rPr>
              <a:t>который держит над бумагой. Краска разбрызгивается на бумагу.</a:t>
            </a:r>
            <a:r>
              <a:rPr lang="ru-RU" sz="2800" dirty="0" smtClean="0"/>
              <a:t/>
            </a:r>
            <a:br>
              <a:rPr lang="ru-RU" sz="2800" dirty="0" smtClean="0"/>
            </a:br>
            <a:endParaRPr lang="ru-RU" sz="2800" dirty="0">
              <a:latin typeface="Times New Roman" pitchFamily="18" charset="0"/>
              <a:cs typeface="Times New Roman" pitchFamily="18" charset="0"/>
            </a:endParaRPr>
          </a:p>
        </p:txBody>
      </p:sp>
      <p:pic>
        <p:nvPicPr>
          <p:cNvPr id="4" name="Содержимое 3" descr="detsad-266382-1522515455.jpg"/>
          <p:cNvPicPr>
            <a:picLocks noGrp="1" noChangeAspect="1"/>
          </p:cNvPicPr>
          <p:nvPr>
            <p:ph idx="1"/>
          </p:nvPr>
        </p:nvPicPr>
        <p:blipFill>
          <a:blip r:embed="rId2" cstate="print"/>
          <a:stretch>
            <a:fillRect/>
          </a:stretch>
        </p:blipFill>
        <p:spPr>
          <a:xfrm>
            <a:off x="1043608" y="2636912"/>
            <a:ext cx="3888432" cy="3057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160240"/>
          </a:xfrm>
        </p:spPr>
        <p:txBody>
          <a:bodyPr>
            <a:normAutofit fontScale="90000"/>
          </a:bodyPr>
          <a:lstStyle/>
          <a:p>
            <a:r>
              <a:rPr lang="ru-RU" sz="2700" b="1" u="sng" dirty="0" smtClean="0">
                <a:latin typeface="Times New Roman" pitchFamily="18" charset="0"/>
                <a:cs typeface="Times New Roman" pitchFamily="18" charset="0"/>
              </a:rPr>
              <a:t>9. </a:t>
            </a:r>
            <a:r>
              <a:rPr lang="ru-RU" sz="2700" b="1" u="sng" dirty="0" err="1" smtClean="0">
                <a:latin typeface="Times New Roman" pitchFamily="18" charset="0"/>
                <a:cs typeface="Times New Roman" pitchFamily="18" charset="0"/>
              </a:rPr>
              <a:t>Граттаж</a:t>
            </a:r>
            <a:r>
              <a:rPr lang="ru-RU" sz="2700" b="1" u="sng" dirty="0" smtClean="0">
                <a:latin typeface="Times New Roman" pitchFamily="18" charset="0"/>
                <a:cs typeface="Times New Roman" pitchFamily="18" charset="0"/>
              </a:rPr>
              <a:t>.</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Ребёнок натирает восковыми мелками лист так, чтобы он весь был покрыт. Затем на него наносится черная гуашь. После высыхания палочкой процарапывается рисунок</a:t>
            </a:r>
            <a:r>
              <a:rPr lang="ru-RU" dirty="0" smtClean="0"/>
              <a:t>. </a:t>
            </a:r>
            <a:br>
              <a:rPr lang="ru-RU" dirty="0" smtClean="0"/>
            </a:br>
            <a:endParaRPr lang="ru-RU" dirty="0"/>
          </a:p>
        </p:txBody>
      </p:sp>
      <p:pic>
        <p:nvPicPr>
          <p:cNvPr id="6" name="Содержимое 5" descr="2632455022.jpg"/>
          <p:cNvPicPr>
            <a:picLocks noGrp="1" noChangeAspect="1"/>
          </p:cNvPicPr>
          <p:nvPr>
            <p:ph sz="half" idx="1"/>
          </p:nvPr>
        </p:nvPicPr>
        <p:blipFill>
          <a:blip r:embed="rId2" cstate="print"/>
          <a:stretch>
            <a:fillRect/>
          </a:stretch>
        </p:blipFill>
        <p:spPr>
          <a:xfrm>
            <a:off x="1098154" y="1916832"/>
            <a:ext cx="3047949"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5" name="Picture 3" descr="C:\Users\user\Desktop\группа №2\нетрадиционное рисование дети\20190408_094420.jpg"/>
          <p:cNvPicPr>
            <a:picLocks noChangeAspect="1" noChangeArrowheads="1"/>
          </p:cNvPicPr>
          <p:nvPr/>
        </p:nvPicPr>
        <p:blipFill>
          <a:blip r:embed="rId3" cstate="print"/>
          <a:srcRect/>
          <a:stretch>
            <a:fillRect/>
          </a:stretch>
        </p:blipFill>
        <p:spPr bwMode="auto">
          <a:xfrm>
            <a:off x="1979712" y="4365104"/>
            <a:ext cx="2952328" cy="2214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6" name="Picture 4" descr="C:\Users\user\Desktop\группа №2\нетрадиционное рисование дети\20190408_093655.jpg"/>
          <p:cNvPicPr>
            <a:picLocks noChangeAspect="1" noChangeArrowheads="1"/>
          </p:cNvPicPr>
          <p:nvPr/>
        </p:nvPicPr>
        <p:blipFill>
          <a:blip r:embed="rId4" cstate="print"/>
          <a:srcRect/>
          <a:stretch>
            <a:fillRect/>
          </a:stretch>
        </p:blipFill>
        <p:spPr bwMode="auto">
          <a:xfrm>
            <a:off x="5004048" y="1916832"/>
            <a:ext cx="2771800" cy="2078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2088232"/>
          </a:xfrm>
        </p:spPr>
        <p:txBody>
          <a:bodyPr>
            <a:noAutofit/>
          </a:bodyPr>
          <a:lstStyle/>
          <a:p>
            <a:r>
              <a:rPr lang="ru-RU" sz="2400" b="1" u="sng" dirty="0" smtClean="0">
                <a:latin typeface="Times New Roman" pitchFamily="18" charset="0"/>
                <a:cs typeface="Times New Roman" pitchFamily="18" charset="0"/>
              </a:rPr>
              <a:t>10. Рисование мыльными пузырями.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Опустить трубочку в смесь </a:t>
            </a:r>
            <a:r>
              <a:rPr lang="ru-RU" sz="2400" i="1" dirty="0" smtClean="0">
                <a:latin typeface="Times New Roman" pitchFamily="18" charset="0"/>
                <a:cs typeface="Times New Roman" pitchFamily="18" charset="0"/>
              </a:rPr>
              <a:t>(гуашь, мыло, вода)</a:t>
            </a:r>
            <a:r>
              <a:rPr lang="ru-RU" sz="2400" dirty="0" smtClean="0">
                <a:latin typeface="Times New Roman" pitchFamily="18" charset="0"/>
                <a:cs typeface="Times New Roman" pitchFamily="18" charset="0"/>
              </a:rPr>
              <a:t> и подуть так, чтобы получились мыльные пузыри. Чистый лист бумаги прикоснуться к пузырям, как бы перенося их на бумагу. Получаются интересные отпечатки, можно дорисовать детали.</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Содержимое 4" descr="DSC09155.JPG"/>
          <p:cNvPicPr>
            <a:picLocks noGrp="1" noChangeAspect="1"/>
          </p:cNvPicPr>
          <p:nvPr>
            <p:ph sz="half" idx="1"/>
          </p:nvPr>
        </p:nvPicPr>
        <p:blipFill>
          <a:blip r:embed="rId2" cstate="print"/>
          <a:stretch>
            <a:fillRect/>
          </a:stretch>
        </p:blipFill>
        <p:spPr>
          <a:xfrm>
            <a:off x="1043608" y="2420888"/>
            <a:ext cx="4038600" cy="34298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125203513_detsad965691403975341.jpg"/>
          <p:cNvPicPr>
            <a:picLocks noGrp="1" noChangeAspect="1"/>
          </p:cNvPicPr>
          <p:nvPr>
            <p:ph sz="half" idx="2"/>
          </p:nvPr>
        </p:nvPicPr>
        <p:blipFill>
          <a:blip r:embed="rId3" cstate="print"/>
          <a:stretch>
            <a:fillRect/>
          </a:stretch>
        </p:blipFill>
        <p:spPr>
          <a:xfrm>
            <a:off x="6012160" y="2132856"/>
            <a:ext cx="2400336" cy="35607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sz="2400" b="1" u="sng" dirty="0" smtClean="0">
                <a:latin typeface="Times New Roman" pitchFamily="18" charset="0"/>
                <a:cs typeface="Times New Roman" pitchFamily="18" charset="0"/>
              </a:rPr>
              <a:t>11. Рисование клеем и акварельными красками.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Для этого нужно взять клей ПВА развести его немного водой и </a:t>
            </a:r>
            <a:r>
              <a:rPr lang="ru-RU" sz="2400" dirty="0" err="1" smtClean="0">
                <a:latin typeface="Times New Roman" pitchFamily="18" charset="0"/>
                <a:cs typeface="Times New Roman" pitchFamily="18" charset="0"/>
              </a:rPr>
              <a:t>затонировать</a:t>
            </a:r>
            <a:r>
              <a:rPr lang="ru-RU" sz="2400" dirty="0" smtClean="0">
                <a:latin typeface="Times New Roman" pitchFamily="18" charset="0"/>
                <a:cs typeface="Times New Roman" pitchFamily="18" charset="0"/>
              </a:rPr>
              <a:t> лист бумаги. Пока клей не высох начинать рисовать акварельными красками. Рисунок получается сказочным, необычным.</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Содержимое 4" descr="20190313_102652.jpg"/>
          <p:cNvPicPr>
            <a:picLocks noGrp="1" noChangeAspect="1"/>
          </p:cNvPicPr>
          <p:nvPr>
            <p:ph sz="half" idx="1"/>
          </p:nvPr>
        </p:nvPicPr>
        <p:blipFill>
          <a:blip r:embed="rId2" cstate="print"/>
          <a:stretch>
            <a:fillRect/>
          </a:stretch>
        </p:blipFill>
        <p:spPr>
          <a:xfrm>
            <a:off x="467544" y="2996952"/>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313_103145.jpg"/>
          <p:cNvPicPr>
            <a:picLocks noGrp="1" noChangeAspect="1"/>
          </p:cNvPicPr>
          <p:nvPr>
            <p:ph sz="half" idx="2"/>
          </p:nvPr>
        </p:nvPicPr>
        <p:blipFill>
          <a:blip r:embed="rId3" cstate="print"/>
          <a:stretch>
            <a:fillRect/>
          </a:stretch>
        </p:blipFill>
        <p:spPr>
          <a:xfrm>
            <a:off x="4716016" y="2564904"/>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448272"/>
          </a:xfrm>
        </p:spPr>
        <p:txBody>
          <a:bodyPr>
            <a:normAutofit fontScale="90000"/>
          </a:bodyPr>
          <a:lstStyle/>
          <a:p>
            <a:r>
              <a:rPr lang="ru-RU" sz="2200" b="1" u="sng" dirty="0" smtClean="0">
                <a:latin typeface="Times New Roman" pitchFamily="18" charset="0"/>
                <a:cs typeface="Times New Roman" pitchFamily="18" charset="0"/>
              </a:rPr>
              <a:t>12. </a:t>
            </a:r>
            <a:r>
              <a:rPr lang="ru-RU" sz="2200" b="1" u="sng" dirty="0" err="1" smtClean="0">
                <a:latin typeface="Times New Roman" pitchFamily="18" charset="0"/>
                <a:cs typeface="Times New Roman" pitchFamily="18" charset="0"/>
              </a:rPr>
              <a:t>Ниткография</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Опускаем </a:t>
            </a:r>
            <a:r>
              <a:rPr lang="ru-RU" sz="2200" dirty="0" smtClean="0">
                <a:latin typeface="Times New Roman" pitchFamily="18" charset="0"/>
                <a:cs typeface="Times New Roman" pitchFamily="18" charset="0"/>
              </a:rPr>
              <a:t>нитки в краску, чтобы они пропитались, концы нитки при этом должны оставаться сухими. Укладываем нитку на листе бумаги в произвольном порядке, сверху накрываем чистым листом бумаги, концы нитки должны быть видны. Потянуть за концы нитку, одновременно прижимая верхний лист бумаги. Дорисовать необходимые элементы. После освоения этой техники с использованием одной нитки можно усложнять работу и использовать две и более нити.</a:t>
            </a:r>
            <a:r>
              <a:rPr lang="ru-RU" sz="1400" dirty="0" smtClean="0"/>
              <a:t/>
            </a:r>
            <a:br>
              <a:rPr lang="ru-RU" sz="1400" dirty="0" smtClean="0"/>
            </a:br>
            <a:endParaRPr lang="ru-RU" sz="1400" dirty="0">
              <a:latin typeface="Times New Roman" pitchFamily="18" charset="0"/>
              <a:cs typeface="Times New Roman" pitchFamily="18" charset="0"/>
            </a:endParaRPr>
          </a:p>
        </p:txBody>
      </p:sp>
      <p:pic>
        <p:nvPicPr>
          <p:cNvPr id="5" name="Содержимое 4" descr="20190205_090430.jpg"/>
          <p:cNvPicPr>
            <a:picLocks noGrp="1" noChangeAspect="1"/>
          </p:cNvPicPr>
          <p:nvPr>
            <p:ph sz="half" idx="1"/>
          </p:nvPr>
        </p:nvPicPr>
        <p:blipFill>
          <a:blip r:embed="rId2" cstate="print"/>
          <a:stretch>
            <a:fillRect/>
          </a:stretch>
        </p:blipFill>
        <p:spPr>
          <a:xfrm rot="5400000">
            <a:off x="25995" y="3294484"/>
            <a:ext cx="3298826"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205_090753.jpg"/>
          <p:cNvPicPr>
            <a:picLocks noGrp="1" noChangeAspect="1"/>
          </p:cNvPicPr>
          <p:nvPr>
            <p:ph sz="half" idx="2"/>
          </p:nvPr>
        </p:nvPicPr>
        <p:blipFill>
          <a:blip r:embed="rId3" cstate="print"/>
          <a:stretch>
            <a:fillRect/>
          </a:stretch>
        </p:blipFill>
        <p:spPr>
          <a:xfrm>
            <a:off x="3347864" y="2636912"/>
            <a:ext cx="3456384"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8" name="Picture 2" descr="C:\Users\user\Desktop\группа №2\нетрадиционное рисование дети\20190205_090659.jpg"/>
          <p:cNvPicPr>
            <a:picLocks noChangeAspect="1" noChangeArrowheads="1"/>
          </p:cNvPicPr>
          <p:nvPr/>
        </p:nvPicPr>
        <p:blipFill>
          <a:blip r:embed="rId4" cstate="print"/>
          <a:srcRect/>
          <a:stretch>
            <a:fillRect/>
          </a:stretch>
        </p:blipFill>
        <p:spPr bwMode="auto">
          <a:xfrm>
            <a:off x="5652120" y="4797152"/>
            <a:ext cx="3203848" cy="1802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Autofit/>
          </a:bodyPr>
          <a:lstStyle/>
          <a:p>
            <a:r>
              <a:rPr lang="ru-RU" sz="2400" dirty="0" smtClean="0">
                <a:latin typeface="Times New Roman" pitchFamily="18" charset="0"/>
                <a:cs typeface="Times New Roman" pitchFamily="18" charset="0"/>
              </a:rPr>
              <a:t>Актуальность темы заключается в том, что изобразительная продуктивная деятельность с использованием нетрадиционных изобразительных технологий является наиболее благоприятной для творческого развития способностей детей, т. к. в ней особенно проявляются разные стороны развития ребенка.</a:t>
            </a:r>
            <a:endParaRPr lang="ru-RU" sz="2400" dirty="0">
              <a:latin typeface="Times New Roman" pitchFamily="18" charset="0"/>
              <a:cs typeface="Times New Roman" pitchFamily="18" charset="0"/>
            </a:endParaRPr>
          </a:p>
        </p:txBody>
      </p:sp>
      <p:pic>
        <p:nvPicPr>
          <p:cNvPr id="4" name="Содержимое 3" descr="20190118_111918.jpg"/>
          <p:cNvPicPr>
            <a:picLocks noGrp="1" noChangeAspect="1"/>
          </p:cNvPicPr>
          <p:nvPr>
            <p:ph idx="1"/>
          </p:nvPr>
        </p:nvPicPr>
        <p:blipFill>
          <a:blip r:embed="rId2" cstate="print"/>
          <a:stretch>
            <a:fillRect/>
          </a:stretch>
        </p:blipFill>
        <p:spPr>
          <a:xfrm>
            <a:off x="457200" y="3318669"/>
            <a:ext cx="4546600" cy="2557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r>
              <a:rPr lang="ru-RU" sz="2000" b="1" u="sng" dirty="0" smtClean="0">
                <a:latin typeface="Times New Roman" pitchFamily="18" charset="0"/>
                <a:cs typeface="Times New Roman" pitchFamily="18" charset="0"/>
              </a:rPr>
              <a:t>13. Рисование опилками</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картоне нужно выполнить набросок простым карандашом или взять готовую раскраску. По контору рисунка, частями, наносится клей ПВА  по форме предмета и тут же посыпаются опилки. Затем даем клею немного подсохнуть и наносим гуашь нужного цвета </a:t>
            </a:r>
            <a:r>
              <a:rPr lang="ru-RU" sz="2000" dirty="0" err="1" smtClean="0">
                <a:latin typeface="Times New Roman" pitchFamily="18" charset="0"/>
                <a:cs typeface="Times New Roman" pitchFamily="18" charset="0"/>
              </a:rPr>
              <a:t>примакиванием</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Содержимое 4" descr="20190114_101830.jpg"/>
          <p:cNvPicPr>
            <a:picLocks noGrp="1" noChangeAspect="1"/>
          </p:cNvPicPr>
          <p:nvPr>
            <p:ph sz="half" idx="1"/>
          </p:nvPr>
        </p:nvPicPr>
        <p:blipFill>
          <a:blip r:embed="rId2" cstate="print"/>
          <a:stretch>
            <a:fillRect/>
          </a:stretch>
        </p:blipFill>
        <p:spPr>
          <a:xfrm>
            <a:off x="539552" y="2204864"/>
            <a:ext cx="3528392" cy="1944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114_101748.jpg"/>
          <p:cNvPicPr>
            <a:picLocks noGrp="1" noChangeAspect="1"/>
          </p:cNvPicPr>
          <p:nvPr>
            <p:ph sz="half" idx="2"/>
          </p:nvPr>
        </p:nvPicPr>
        <p:blipFill>
          <a:blip r:embed="rId3" cstate="print"/>
          <a:stretch>
            <a:fillRect/>
          </a:stretch>
        </p:blipFill>
        <p:spPr>
          <a:xfrm>
            <a:off x="4860032" y="2060848"/>
            <a:ext cx="4038600"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2" name="Picture 2" descr="C:\Users\user\Desktop\группа №2\нетрадиционное рисование дети\20190114_103045.jpg"/>
          <p:cNvPicPr>
            <a:picLocks noChangeAspect="1" noChangeArrowheads="1"/>
          </p:cNvPicPr>
          <p:nvPr/>
        </p:nvPicPr>
        <p:blipFill>
          <a:blip r:embed="rId4" cstate="print"/>
          <a:srcRect/>
          <a:stretch>
            <a:fillRect/>
          </a:stretch>
        </p:blipFill>
        <p:spPr bwMode="auto">
          <a:xfrm>
            <a:off x="899592" y="4509120"/>
            <a:ext cx="3707904" cy="20676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Autofit/>
          </a:bodyPr>
          <a:lstStyle/>
          <a:p>
            <a:r>
              <a:rPr lang="ru-RU" sz="2800" b="1" dirty="0" smtClean="0">
                <a:latin typeface="Times New Roman" pitchFamily="18" charset="0"/>
                <a:cs typeface="Times New Roman" pitchFamily="18" charset="0"/>
              </a:rPr>
              <a:t>14</a:t>
            </a:r>
            <a:r>
              <a:rPr lang="ru-RU" sz="2800" dirty="0" smtClean="0">
                <a:latin typeface="Times New Roman" pitchFamily="18" charset="0"/>
                <a:cs typeface="Times New Roman" pitchFamily="18" charset="0"/>
              </a:rPr>
              <a:t>.</a:t>
            </a:r>
            <a:r>
              <a:rPr lang="ru-RU" sz="2800" b="1" u="sng" dirty="0" smtClean="0">
                <a:latin typeface="Times New Roman" pitchFamily="18" charset="0"/>
                <a:cs typeface="Times New Roman" pitchFamily="18" charset="0"/>
              </a:rPr>
              <a:t>Восковые мелки + Аппликация:</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Соединив </a:t>
            </a:r>
            <a:r>
              <a:rPr lang="ru-RU" sz="2800" dirty="0" smtClean="0">
                <a:latin typeface="Times New Roman" pitchFamily="18" charset="0"/>
                <a:cs typeface="Times New Roman" pitchFamily="18" charset="0"/>
              </a:rPr>
              <a:t>эти две техники, ребенок получает сказочные необычные рисунки.</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5" name="Содержимое 4" descr="20190116_090849.jpg"/>
          <p:cNvPicPr>
            <a:picLocks noGrp="1" noChangeAspect="1"/>
          </p:cNvPicPr>
          <p:nvPr>
            <p:ph sz="half" idx="1"/>
          </p:nvPr>
        </p:nvPicPr>
        <p:blipFill>
          <a:blip r:embed="rId2" cstate="print"/>
          <a:stretch>
            <a:fillRect/>
          </a:stretch>
        </p:blipFill>
        <p:spPr>
          <a:xfrm>
            <a:off x="4716016" y="1844824"/>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313_090758.jpg"/>
          <p:cNvPicPr>
            <a:picLocks noGrp="1" noChangeAspect="1"/>
          </p:cNvPicPr>
          <p:nvPr>
            <p:ph sz="half" idx="2"/>
          </p:nvPr>
        </p:nvPicPr>
        <p:blipFill>
          <a:blip r:embed="rId3" cstate="print"/>
          <a:stretch>
            <a:fillRect/>
          </a:stretch>
        </p:blipFill>
        <p:spPr>
          <a:xfrm>
            <a:off x="755576" y="2348880"/>
            <a:ext cx="3610744" cy="27080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fontScale="90000"/>
          </a:bodyPr>
          <a:lstStyle/>
          <a:p>
            <a:r>
              <a:rPr lang="ru-RU" sz="2700" dirty="0" smtClean="0">
                <a:latin typeface="Times New Roman" pitchFamily="18" charset="0"/>
                <a:cs typeface="Times New Roman" pitchFamily="18" charset="0"/>
              </a:rPr>
              <a:t>15.</a:t>
            </a:r>
            <a:r>
              <a:rPr lang="ru-RU" sz="2700" b="1" u="sng" dirty="0" smtClean="0">
                <a:latin typeface="Times New Roman" pitchFamily="18" charset="0"/>
                <a:cs typeface="Times New Roman" pitchFamily="18" charset="0"/>
              </a:rPr>
              <a:t>Акварель+свеча</a:t>
            </a:r>
            <a:r>
              <a:rPr lang="ru-RU"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Ребенок </a:t>
            </a:r>
            <a:r>
              <a:rPr lang="ru-RU" sz="2700" dirty="0" smtClean="0">
                <a:latin typeface="Times New Roman" pitchFamily="18" charset="0"/>
                <a:cs typeface="Times New Roman" pitchFamily="18" charset="0"/>
              </a:rPr>
              <a:t>сначала делает рисунок свечой или белым восковым мелком, затем лист покрывается акварельными красками. Дети видят, как невидимое до этого изображение проявляется.</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5" name="Содержимое 4" descr="20190213_091505.jpg"/>
          <p:cNvPicPr>
            <a:picLocks noGrp="1" noChangeAspect="1"/>
          </p:cNvPicPr>
          <p:nvPr>
            <p:ph sz="half" idx="1"/>
          </p:nvPr>
        </p:nvPicPr>
        <p:blipFill>
          <a:blip r:embed="rId2" cstate="print"/>
          <a:stretch>
            <a:fillRect/>
          </a:stretch>
        </p:blipFill>
        <p:spPr>
          <a:xfrm rot="5400000">
            <a:off x="-127868" y="2872284"/>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90213_091613.jpg"/>
          <p:cNvPicPr>
            <a:picLocks noGrp="1" noChangeAspect="1"/>
          </p:cNvPicPr>
          <p:nvPr>
            <p:ph sz="half" idx="2"/>
          </p:nvPr>
        </p:nvPicPr>
        <p:blipFill>
          <a:blip r:embed="rId3" cstate="print"/>
          <a:stretch>
            <a:fillRect/>
          </a:stretch>
        </p:blipFill>
        <p:spPr>
          <a:xfrm rot="5400000">
            <a:off x="2680444" y="3160316"/>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2400" dirty="0" smtClean="0">
                <a:latin typeface="Times New Roman" pitchFamily="18" charset="0"/>
                <a:cs typeface="Times New Roman" pitchFamily="18" charset="0"/>
              </a:rPr>
              <a:t>16.</a:t>
            </a:r>
            <a:r>
              <a:rPr lang="ru-RU" sz="2400" b="1" u="sng" dirty="0" smtClean="0">
                <a:latin typeface="Times New Roman" pitchFamily="18" charset="0"/>
                <a:cs typeface="Times New Roman" pitchFamily="18" charset="0"/>
              </a:rPr>
              <a:t>Отпечаток листьями (природным материалом</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Наносить краску надо на сторону с прожилками. Покрасить лист можно как краской одного цвета, так и разными цветами.</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Содержимое 4" descr="20181018_111038.jpg"/>
          <p:cNvPicPr>
            <a:picLocks noGrp="1" noChangeAspect="1"/>
          </p:cNvPicPr>
          <p:nvPr>
            <p:ph sz="half" idx="1"/>
          </p:nvPr>
        </p:nvPicPr>
        <p:blipFill>
          <a:blip r:embed="rId2" cstate="print"/>
          <a:stretch>
            <a:fillRect/>
          </a:stretch>
        </p:blipFill>
        <p:spPr>
          <a:xfrm rot="5400000">
            <a:off x="-415900" y="2440236"/>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20181018_124113.jpg"/>
          <p:cNvPicPr>
            <a:picLocks noGrp="1" noChangeAspect="1"/>
          </p:cNvPicPr>
          <p:nvPr>
            <p:ph sz="half" idx="2"/>
          </p:nvPr>
        </p:nvPicPr>
        <p:blipFill>
          <a:blip r:embed="rId3" cstate="print"/>
          <a:stretch>
            <a:fillRect/>
          </a:stretch>
        </p:blipFill>
        <p:spPr>
          <a:xfrm rot="5400000">
            <a:off x="2464420" y="2584252"/>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46" name="Picture 2" descr="C:\Users\user\Desktop\группа №2\нетрадиционное рисование дети\20181018_110616.jpg"/>
          <p:cNvPicPr>
            <a:picLocks noChangeAspect="1" noChangeArrowheads="1"/>
          </p:cNvPicPr>
          <p:nvPr/>
        </p:nvPicPr>
        <p:blipFill>
          <a:blip r:embed="rId4" cstate="print"/>
          <a:srcRect/>
          <a:stretch>
            <a:fillRect/>
          </a:stretch>
        </p:blipFill>
        <p:spPr bwMode="auto">
          <a:xfrm rot="5400000">
            <a:off x="5688124" y="1808820"/>
            <a:ext cx="2664296"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188640"/>
            <a:ext cx="4040188" cy="2304256"/>
          </a:xfrm>
        </p:spPr>
        <p:txBody>
          <a:bodyPr>
            <a:noAutofit/>
          </a:bodyPr>
          <a:lstStyle/>
          <a:p>
            <a:pPr algn="ctr"/>
            <a:r>
              <a:rPr lang="ru-RU" dirty="0" err="1" smtClean="0">
                <a:latin typeface="Times New Roman" pitchFamily="18" charset="0"/>
                <a:cs typeface="Times New Roman" pitchFamily="18" charset="0"/>
              </a:rPr>
              <a:t>Декупаж</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r>
              <a:rPr lang="ru-RU" b="0" dirty="0" smtClean="0">
                <a:latin typeface="Times New Roman" pitchFamily="18" charset="0"/>
                <a:cs typeface="Times New Roman" pitchFamily="18" charset="0"/>
              </a:rPr>
              <a:t> </a:t>
            </a:r>
            <a:r>
              <a:rPr lang="ru-RU" b="0" dirty="0" smtClean="0">
                <a:latin typeface="Times New Roman" pitchFamily="18" charset="0"/>
                <a:cs typeface="Times New Roman" pitchFamily="18" charset="0"/>
              </a:rPr>
              <a:t>техника декорирования различных поверхностей с помощью бумажной аппликации (от фр. </a:t>
            </a:r>
            <a:r>
              <a:rPr lang="ru-RU" b="0" dirty="0" err="1" smtClean="0">
                <a:latin typeface="Times New Roman" pitchFamily="18" charset="0"/>
                <a:cs typeface="Times New Roman" pitchFamily="18" charset="0"/>
              </a:rPr>
              <a:t>decouper</a:t>
            </a:r>
            <a:r>
              <a:rPr lang="ru-RU" b="0" dirty="0" smtClean="0">
                <a:latin typeface="Times New Roman" pitchFamily="18" charset="0"/>
                <a:cs typeface="Times New Roman" pitchFamily="18" charset="0"/>
              </a:rPr>
              <a:t> — «вырезать»). </a:t>
            </a:r>
            <a:endParaRPr lang="ru-RU"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716016" y="332656"/>
            <a:ext cx="4041775" cy="2016224"/>
          </a:xfrm>
        </p:spPr>
        <p:txBody>
          <a:bodyPr>
            <a:noAutofit/>
          </a:bodyPr>
          <a:lstStyle/>
          <a:p>
            <a:pPr algn="ctr"/>
            <a:r>
              <a:rPr lang="ru-RU" dirty="0" smtClean="0">
                <a:latin typeface="Times New Roman" pitchFamily="18" charset="0"/>
                <a:cs typeface="Times New Roman" pitchFamily="18" charset="0"/>
              </a:rPr>
              <a:t>Узелковый </a:t>
            </a:r>
            <a:r>
              <a:rPr lang="ru-RU" dirty="0" smtClean="0">
                <a:latin typeface="Times New Roman" pitchFamily="18" charset="0"/>
                <a:cs typeface="Times New Roman" pitchFamily="18" charset="0"/>
              </a:rPr>
              <a:t>батик.</a:t>
            </a:r>
          </a:p>
          <a:p>
            <a:r>
              <a:rPr lang="ru-RU" sz="2000" b="0" dirty="0" smtClean="0">
                <a:latin typeface="Times New Roman" pitchFamily="18" charset="0"/>
                <a:cs typeface="Times New Roman" pitchFamily="18" charset="0"/>
              </a:rPr>
              <a:t>На </a:t>
            </a:r>
            <a:r>
              <a:rPr lang="ru-RU" sz="2000" b="0" dirty="0" smtClean="0">
                <a:latin typeface="Times New Roman" pitchFamily="18" charset="0"/>
                <a:cs typeface="Times New Roman" pitchFamily="18" charset="0"/>
              </a:rPr>
              <a:t>кусочке ткани сформировать пальцами </a:t>
            </a:r>
            <a:r>
              <a:rPr lang="ru-RU" sz="2000" b="0" i="1" dirty="0" smtClean="0">
                <a:latin typeface="Times New Roman" pitchFamily="18" charset="0"/>
                <a:cs typeface="Times New Roman" pitchFamily="18" charset="0"/>
              </a:rPr>
              <a:t>«узелок»</a:t>
            </a:r>
            <a:r>
              <a:rPr lang="ru-RU" sz="2000" b="0" dirty="0" smtClean="0">
                <a:latin typeface="Times New Roman" pitchFamily="18" charset="0"/>
                <a:cs typeface="Times New Roman" pitchFamily="18" charset="0"/>
              </a:rPr>
              <a:t> и туго перевязать крепкой ниткой или проволочкой. На узелок капнуть краской или тушью.</a:t>
            </a:r>
            <a:endParaRPr lang="ru-RU" sz="2000" b="0" dirty="0">
              <a:latin typeface="Times New Roman" pitchFamily="18" charset="0"/>
              <a:cs typeface="Times New Roman" pitchFamily="18" charset="0"/>
            </a:endParaRPr>
          </a:p>
        </p:txBody>
      </p:sp>
      <p:pic>
        <p:nvPicPr>
          <p:cNvPr id="7170" name="Picture 2" descr="C:\Users\user\Desktop\группа №2\нетрадиционное рисование дети\20181112_152733.jpg"/>
          <p:cNvPicPr>
            <a:picLocks noGrp="1" noChangeAspect="1" noChangeArrowheads="1"/>
          </p:cNvPicPr>
          <p:nvPr>
            <p:ph sz="half" idx="2"/>
          </p:nvPr>
        </p:nvPicPr>
        <p:blipFill>
          <a:blip r:embed="rId2" cstate="print"/>
          <a:srcRect/>
          <a:stretch>
            <a:fillRect/>
          </a:stretch>
        </p:blipFill>
        <p:spPr bwMode="auto">
          <a:xfrm>
            <a:off x="457200" y="2780929"/>
            <a:ext cx="4040188"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171" name="Picture 3" descr="C:\Users\user\Desktop\группа №2\нетрадиционное рисование дети\20181024_092514.jpg"/>
          <p:cNvPicPr>
            <a:picLocks noGrp="1" noChangeAspect="1" noChangeArrowheads="1"/>
          </p:cNvPicPr>
          <p:nvPr>
            <p:ph sz="quarter" idx="4"/>
          </p:nvPr>
        </p:nvPicPr>
        <p:blipFill>
          <a:blip r:embed="rId3" cstate="print"/>
          <a:srcRect/>
          <a:stretch>
            <a:fillRect/>
          </a:stretch>
        </p:blipFill>
        <p:spPr bwMode="auto">
          <a:xfrm>
            <a:off x="4860032" y="2420888"/>
            <a:ext cx="3465711"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172" name="Picture 4" descr="C:\Users\user\Desktop\группа №2\нетрадиционное рисование дети\detsad-179465-1520814803.jpg"/>
          <p:cNvPicPr>
            <a:picLocks noChangeAspect="1" noChangeArrowheads="1"/>
          </p:cNvPicPr>
          <p:nvPr/>
        </p:nvPicPr>
        <p:blipFill>
          <a:blip r:embed="rId4" cstate="print"/>
          <a:srcRect/>
          <a:stretch>
            <a:fillRect/>
          </a:stretch>
        </p:blipFill>
        <p:spPr bwMode="auto">
          <a:xfrm>
            <a:off x="5580112" y="4725144"/>
            <a:ext cx="2880320" cy="16933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762872" cy="5962674"/>
          </a:xfrm>
        </p:spPr>
        <p:txBody>
          <a:bodyPr>
            <a:normAutofit/>
          </a:bodyPr>
          <a:lstStyle/>
          <a:p>
            <a:r>
              <a:rPr lang="ru-RU" sz="2400" dirty="0" smtClean="0"/>
              <a:t>Таким образом, занятия по изобразительной деятельности с использованием нетрадиционных материалов и техник способствуют развитию у ребенка мелкой моторики и тактильного восприятия, пространственной ориентировке на листе бумаги, глазомера и зрительного восприятия, внимания и усидчивости, изобразительных навыков и умений, творческого воображения и доставляют детям большую радость и удовольствие.</a:t>
            </a:r>
            <a:br>
              <a:rPr lang="ru-RU" sz="2400" dirty="0" smtClean="0"/>
            </a:br>
            <a:endParaRPr lang="ru-RU" sz="2400" dirty="0">
              <a:latin typeface="Times New Roman" pitchFamily="18" charset="0"/>
              <a:cs typeface="Times New Roman" pitchFamily="18" charset="0"/>
            </a:endParaRPr>
          </a:p>
        </p:txBody>
      </p:sp>
      <p:pic>
        <p:nvPicPr>
          <p:cNvPr id="8194" name="Picture 2" descr="C:\Users\user\Desktop\группа №2\нетрадиционное рисование дети\нетрадиционная техника\20180419_100632.jpg"/>
          <p:cNvPicPr>
            <a:picLocks noChangeAspect="1" noChangeArrowheads="1"/>
          </p:cNvPicPr>
          <p:nvPr/>
        </p:nvPicPr>
        <p:blipFill>
          <a:blip r:embed="rId2" cstate="print"/>
          <a:srcRect/>
          <a:stretch>
            <a:fillRect/>
          </a:stretch>
        </p:blipFill>
        <p:spPr bwMode="auto">
          <a:xfrm>
            <a:off x="5436096" y="548680"/>
            <a:ext cx="3096344" cy="23222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132856"/>
            <a:ext cx="6768752" cy="1656184"/>
          </a:xfrm>
        </p:spPr>
        <p:txBody>
          <a:bodyPr>
            <a:normAutofit/>
          </a:bodyPr>
          <a:lstStyle/>
          <a:p>
            <a:r>
              <a:rPr lang="ru-RU" sz="4800" b="1" dirty="0" smtClean="0">
                <a:latin typeface="Times New Roman" pitchFamily="18" charset="0"/>
                <a:cs typeface="Times New Roman" pitchFamily="18" charset="0"/>
              </a:rPr>
              <a:t>Спасибо за внимание.</a:t>
            </a:r>
            <a:endParaRPr lang="ru-RU"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r>
              <a:rPr lang="ru-RU" sz="2400" b="1" dirty="0" smtClean="0"/>
              <a:t>Нетрадиционные </a:t>
            </a:r>
            <a:r>
              <a:rPr lang="ru-RU" sz="2400" dirty="0" smtClean="0"/>
              <a:t>техники – это толчок к развитию воображения, творчества, проявлению самостоятельности, инициативы, выражения индивидуальности. Применяя и комбинируя разные способы изображения в одном рисунке, дошкольники учатся думать, самостоятельно решать, какую технику использовать, чтобы тот или иной образ получился выразительным.</a:t>
            </a:r>
            <a:br>
              <a:rPr lang="ru-RU" sz="2400" dirty="0" smtClean="0"/>
            </a:br>
            <a:endParaRPr lang="ru-RU" sz="2400" dirty="0">
              <a:latin typeface="Times New Roman" pitchFamily="18" charset="0"/>
              <a:cs typeface="Times New Roman" pitchFamily="18" charset="0"/>
            </a:endParaRPr>
          </a:p>
        </p:txBody>
      </p:sp>
      <p:pic>
        <p:nvPicPr>
          <p:cNvPr id="4" name="Содержимое 3" descr="20190313_090758.jpg"/>
          <p:cNvPicPr>
            <a:picLocks noGrp="1" noChangeAspect="1"/>
          </p:cNvPicPr>
          <p:nvPr>
            <p:ph idx="1"/>
          </p:nvPr>
        </p:nvPicPr>
        <p:blipFill>
          <a:blip r:embed="rId2" cstate="print"/>
          <a:stretch>
            <a:fillRect/>
          </a:stretch>
        </p:blipFill>
        <p:spPr>
          <a:xfrm>
            <a:off x="827583" y="2852936"/>
            <a:ext cx="4176465" cy="32732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57200" y="260648"/>
            <a:ext cx="8229600" cy="4752528"/>
          </a:xfrm>
        </p:spPr>
        <p:txBody>
          <a:bodyPr>
            <a:normAutofit fontScale="90000"/>
          </a:bodyPr>
          <a:lstStyle/>
          <a:p>
            <a:pPr algn="l"/>
            <a:r>
              <a:rPr lang="ru-RU" b="1" u="sng" dirty="0" smtClean="0">
                <a:latin typeface="Times New Roman" pitchFamily="18" charset="0"/>
                <a:cs typeface="Times New Roman" pitchFamily="18" charset="0"/>
              </a:rPr>
              <a:t>Цели</a:t>
            </a:r>
            <a:r>
              <a:rPr lang="ru-RU" b="1" dirty="0" smtClean="0">
                <a:latin typeface="Times New Roman" pitchFamily="18" charset="0"/>
                <a:cs typeface="Times New Roman" pitchFamily="18" charset="0"/>
              </a:rPr>
              <a:t>:</a:t>
            </a:r>
            <a:r>
              <a:rPr lang="ru-RU" sz="3100" dirty="0" smtClean="0"/>
              <a:t/>
            </a:r>
            <a:br>
              <a:rPr lang="ru-RU" sz="3100" dirty="0" smtClean="0"/>
            </a:br>
            <a:r>
              <a:rPr lang="ru-RU" sz="3100" b="1" dirty="0" smtClean="0"/>
              <a:t>1.</a:t>
            </a:r>
            <a:r>
              <a:rPr lang="ru-RU" sz="3600" b="1" dirty="0" smtClean="0">
                <a:latin typeface="Times New Roman" pitchFamily="18" charset="0"/>
                <a:cs typeface="Times New Roman" pitchFamily="18" charset="0"/>
              </a:rPr>
              <a:t>Развитие </a:t>
            </a:r>
            <a:r>
              <a:rPr lang="ru-RU" sz="3600" b="1" dirty="0" smtClean="0">
                <a:latin typeface="Times New Roman" pitchFamily="18" charset="0"/>
                <a:cs typeface="Times New Roman" pitchFamily="18" charset="0"/>
              </a:rPr>
              <a:t>у детей творческих способностей, фантазии, воображения средствами</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нетрадиционного рисования</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a:t>
            </a:r>
            <a:r>
              <a:rPr lang="ru-RU" sz="3600" b="1" dirty="0" smtClean="0">
                <a:latin typeface="Times New Roman" pitchFamily="18" charset="0"/>
                <a:cs typeface="Times New Roman" pitchFamily="18" charset="0"/>
              </a:rPr>
              <a:t>Выявление </a:t>
            </a:r>
            <a:r>
              <a:rPr lang="ru-RU" sz="3600" b="1" dirty="0" smtClean="0">
                <a:latin typeface="Times New Roman" pitchFamily="18" charset="0"/>
                <a:cs typeface="Times New Roman" pitchFamily="18" charset="0"/>
              </a:rPr>
              <a:t>и развитие творческих способностей у детей</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старшего дошкольного возраста</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путем проведения занимательных занятий</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рисования красками</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7715200" cy="6192688"/>
          </a:xfrm>
        </p:spPr>
        <p:txBody>
          <a:bodyPr>
            <a:noAutofit/>
          </a:bodyPr>
          <a:lstStyle/>
          <a:p>
            <a:pPr algn="l"/>
            <a:r>
              <a:rPr lang="ru-RU" sz="2400" b="1" u="sng" dirty="0" smtClean="0">
                <a:latin typeface="Times New Roman" pitchFamily="18" charset="0"/>
                <a:cs typeface="Times New Roman" pitchFamily="18" charset="0"/>
              </a:rPr>
              <a:t>Задачи</a:t>
            </a:r>
            <a:r>
              <a:rPr lang="ru-RU" sz="2400" b="1"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1.Исследовать </a:t>
            </a:r>
            <a:r>
              <a:rPr lang="ru-RU" sz="2000" b="1" dirty="0" smtClean="0">
                <a:latin typeface="Times New Roman" pitchFamily="18" charset="0"/>
                <a:cs typeface="Times New Roman" pitchFamily="18" charset="0"/>
              </a:rPr>
              <a:t>художественные способности детей старшего возраста в изобразительной деятельности.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2.Разработать </a:t>
            </a:r>
            <a:r>
              <a:rPr lang="ru-RU" sz="2000" b="1" dirty="0" smtClean="0">
                <a:latin typeface="Times New Roman" pitchFamily="18" charset="0"/>
                <a:cs typeface="Times New Roman" pitchFamily="18" charset="0"/>
              </a:rPr>
              <a:t>пути развития творческих способностей в области рисования живописными материалами.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3.Апробировать</a:t>
            </a:r>
            <a:r>
              <a:rPr lang="ru-RU" sz="2000" b="1" dirty="0" smtClean="0">
                <a:latin typeface="Times New Roman" pitchFamily="18" charset="0"/>
                <a:cs typeface="Times New Roman" pitchFamily="18" charset="0"/>
              </a:rPr>
              <a:t> нетрадиционные техники рисования для развития творческих способностей детей старшего дошкольного возраста.</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4.Учить </a:t>
            </a:r>
            <a:r>
              <a:rPr lang="ru-RU" sz="2000" b="1" dirty="0" smtClean="0">
                <a:latin typeface="Times New Roman" pitchFamily="18" charset="0"/>
                <a:cs typeface="Times New Roman" pitchFamily="18" charset="0"/>
              </a:rPr>
              <a:t>детей выбирать материал для нетрадиционного рисования и умело его использовать.</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5.Помочь </a:t>
            </a:r>
            <a:r>
              <a:rPr lang="ru-RU" sz="2000" b="1" dirty="0" smtClean="0">
                <a:latin typeface="Times New Roman" pitchFamily="18" charset="0"/>
                <a:cs typeface="Times New Roman" pitchFamily="18" charset="0"/>
              </a:rPr>
              <a:t>детям, овладеть различными техническими навыками при работе нетрадиционными техниками.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6.Воспитывать </a:t>
            </a:r>
            <a:r>
              <a:rPr lang="ru-RU" sz="2000" b="1" dirty="0" smtClean="0">
                <a:latin typeface="Times New Roman" pitchFamily="18" charset="0"/>
                <a:cs typeface="Times New Roman" pitchFamily="18" charset="0"/>
              </a:rPr>
              <a:t>интерес к рисованию нетрадиционными техниками.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7.Развивать </a:t>
            </a:r>
            <a:r>
              <a:rPr lang="ru-RU" sz="2000" b="1" dirty="0" smtClean="0">
                <a:latin typeface="Times New Roman" pitchFamily="18" charset="0"/>
                <a:cs typeface="Times New Roman" pitchFamily="18" charset="0"/>
              </a:rPr>
              <a:t>творчество, фантазию.</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8.Активизировать </a:t>
            </a:r>
            <a:r>
              <a:rPr lang="ru-RU" sz="2000" b="1" dirty="0" smtClean="0">
                <a:latin typeface="Times New Roman" pitchFamily="18" charset="0"/>
                <a:cs typeface="Times New Roman" pitchFamily="18" charset="0"/>
              </a:rPr>
              <a:t>детей при выборе тематики.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9.Развивать </a:t>
            </a:r>
            <a:r>
              <a:rPr lang="ru-RU" sz="2000" b="1" dirty="0" smtClean="0">
                <a:latin typeface="Times New Roman" pitchFamily="18" charset="0"/>
                <a:cs typeface="Times New Roman" pitchFamily="18" charset="0"/>
              </a:rPr>
              <a:t>чувство коллективизма,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товарищества</a:t>
            </a:r>
            <a:r>
              <a:rPr lang="ru-RU" sz="2000" b="1" dirty="0" smtClean="0">
                <a:latin typeface="Times New Roman" pitchFamily="18" charset="0"/>
                <a:cs typeface="Times New Roman" pitchFamily="18" charset="0"/>
              </a:rPr>
              <a:t>, стремления прийти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на </a:t>
            </a:r>
            <a:r>
              <a:rPr lang="ru-RU" sz="2000" b="1" dirty="0" smtClean="0">
                <a:latin typeface="Times New Roman" pitchFamily="18" charset="0"/>
                <a:cs typeface="Times New Roman" pitchFamily="18" charset="0"/>
              </a:rPr>
              <a:t>помощь друг другу.</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10.Учить </a:t>
            </a:r>
            <a:r>
              <a:rPr lang="ru-RU" sz="2000" b="1" dirty="0" smtClean="0">
                <a:latin typeface="Times New Roman" pitchFamily="18" charset="0"/>
                <a:cs typeface="Times New Roman" pitchFamily="18" charset="0"/>
              </a:rPr>
              <a:t>сопереживать настроению,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переданному </a:t>
            </a:r>
            <a:r>
              <a:rPr lang="ru-RU" sz="2000" b="1" dirty="0" smtClean="0">
                <a:latin typeface="Times New Roman" pitchFamily="18" charset="0"/>
                <a:cs typeface="Times New Roman" pitchFamily="18" charset="0"/>
              </a:rPr>
              <a:t>в рисунке.</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4536504" cy="6178698"/>
          </a:xfrm>
        </p:spPr>
        <p:txBody>
          <a:bodyPr>
            <a:noAutofit/>
          </a:bodyPr>
          <a:lstStyle/>
          <a:p>
            <a:pPr algn="l"/>
            <a:r>
              <a:rPr lang="ru-RU" sz="2400" b="1" dirty="0" smtClean="0">
                <a:latin typeface="Times New Roman" pitchFamily="18" charset="0"/>
                <a:cs typeface="Times New Roman" pitchFamily="18" charset="0"/>
              </a:rPr>
              <a:t>Техническое оснащение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Листы бумаги.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Гуашь.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Трафареты.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Кисточки с коротким ворсом </a:t>
            </a:r>
            <a:r>
              <a:rPr lang="ru-RU" sz="2400" i="1" dirty="0" smtClean="0">
                <a:latin typeface="Times New Roman" pitchFamily="18" charset="0"/>
                <a:cs typeface="Times New Roman" pitchFamily="18" charset="0"/>
              </a:rPr>
              <a:t>(тычки)</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 Тампоны.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 Стекло или пластик.</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Нитки.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8. Щетки и стеки.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9. Крупа.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10. Ватные палочки.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11. Использованные фломастеры.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12. Печатки, штампы (подручный материал, растения, листья).</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3" descr="20190408_101433.jpg"/>
          <p:cNvPicPr>
            <a:picLocks noGrp="1" noChangeAspect="1"/>
          </p:cNvPicPr>
          <p:nvPr>
            <p:ph idx="1"/>
          </p:nvPr>
        </p:nvPicPr>
        <p:blipFill>
          <a:blip r:embed="rId2" cstate="print"/>
          <a:stretch>
            <a:fillRect/>
          </a:stretch>
        </p:blipFill>
        <p:spPr>
          <a:xfrm rot="5400000">
            <a:off x="5265154" y="809414"/>
            <a:ext cx="3600450" cy="2934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034682"/>
          </a:xfrm>
        </p:spPr>
        <p:txBody>
          <a:bodyPr>
            <a:noAutofit/>
          </a:bodyPr>
          <a:lstStyle/>
          <a:p>
            <a:pPr algn="l"/>
            <a:r>
              <a:rPr lang="ru-RU" sz="1800" b="1" u="sng" dirty="0" smtClean="0">
                <a:latin typeface="Times New Roman" pitchFamily="18" charset="0"/>
                <a:cs typeface="Times New Roman" pitchFamily="18" charset="0"/>
              </a:rPr>
              <a:t>Работа с детьми по проекту</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I этап — подготовительный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u="sng" dirty="0" smtClean="0">
                <a:latin typeface="Times New Roman" pitchFamily="18" charset="0"/>
                <a:cs typeface="Times New Roman" pitchFamily="18" charset="0"/>
              </a:rPr>
              <a:t>Цель</a:t>
            </a:r>
            <a:r>
              <a:rPr lang="ru-RU" sz="1800" dirty="0" smtClean="0">
                <a:latin typeface="Times New Roman" pitchFamily="18" charset="0"/>
                <a:cs typeface="Times New Roman" pitchFamily="18" charset="0"/>
              </a:rPr>
              <a:t>: создать развивающую среду и соответствующую материальную базу. Вовлечь родителей в образовательный процесс в ДОУ для эффективности развития творческих способностей детей. По итогам диагностики подготовить детей к дальнейшей работе через систему игр, упражнений и т. п.</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II этап — основной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u="sng" dirty="0" smtClean="0">
                <a:latin typeface="Times New Roman" pitchFamily="18" charset="0"/>
                <a:cs typeface="Times New Roman" pitchFamily="18" charset="0"/>
              </a:rPr>
              <a:t>Цель</a:t>
            </a:r>
            <a:r>
              <a:rPr lang="ru-RU" sz="1800" dirty="0" smtClean="0">
                <a:latin typeface="Times New Roman" pitchFamily="18" charset="0"/>
                <a:cs typeface="Times New Roman" pitchFamily="18" charset="0"/>
              </a:rPr>
              <a:t>: развивать художественно-творческие способности у детей старшего</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дошкольного возраста с помощью нетрадиционных техник и живописных материалов через систему занятий.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 ходе занятий используются следующие методы и </a:t>
            </a:r>
            <a:r>
              <a:rPr lang="ru-RU" sz="1800" u="sng" dirty="0" smtClean="0">
                <a:latin typeface="Times New Roman" pitchFamily="18" charset="0"/>
                <a:cs typeface="Times New Roman" pitchFamily="18" charset="0"/>
              </a:rPr>
              <a:t>приемы</a:t>
            </a:r>
            <a:r>
              <a:rPr lang="ru-RU" sz="1800" dirty="0" smtClean="0">
                <a:latin typeface="Times New Roman" pitchFamily="18" charset="0"/>
                <a:cs typeface="Times New Roman" pitchFamily="18" charset="0"/>
              </a:rPr>
              <a:t>: беседа, показ технических приемов, объяснение,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указание, напоминание, поощрение, анализ, игровые методы.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 занятиях используются нетрадиционное оборудование, иллюстративный материал, музыка.</a:t>
            </a:r>
            <a:br>
              <a:rPr lang="ru-RU" sz="1800" dirty="0" smtClean="0">
                <a:latin typeface="Times New Roman" pitchFamily="18" charset="0"/>
                <a:cs typeface="Times New Roman" pitchFamily="18" charset="0"/>
              </a:rPr>
            </a:br>
            <a:r>
              <a:rPr lang="ru-RU" sz="1800" b="1" dirty="0" err="1" smtClean="0">
                <a:latin typeface="Times New Roman" pitchFamily="18" charset="0"/>
                <a:cs typeface="Times New Roman" pitchFamily="18" charset="0"/>
              </a:rPr>
              <a:t>Ill</a:t>
            </a:r>
            <a:r>
              <a:rPr lang="ru-RU" sz="1800" b="1" dirty="0" smtClean="0">
                <a:latin typeface="Times New Roman" pitchFamily="18" charset="0"/>
                <a:cs typeface="Times New Roman" pitchFamily="18" charset="0"/>
              </a:rPr>
              <a:t> этап </a:t>
            </a:r>
            <a:r>
              <a:rPr lang="ru-RU" sz="1800" b="1" dirty="0" smtClean="0">
                <a:latin typeface="Times New Roman" pitchFamily="18" charset="0"/>
                <a:cs typeface="Times New Roman" pitchFamily="18" charset="0"/>
              </a:rPr>
              <a:t>— творческий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u="sng" dirty="0" smtClean="0">
                <a:latin typeface="Times New Roman" pitchFamily="18" charset="0"/>
                <a:cs typeface="Times New Roman" pitchFamily="18" charset="0"/>
              </a:rPr>
              <a:t>Цель</a:t>
            </a:r>
            <a:r>
              <a:rPr lang="ru-RU" sz="1800" dirty="0" smtClean="0">
                <a:latin typeface="Times New Roman" pitchFamily="18" charset="0"/>
                <a:cs typeface="Times New Roman" pitchFamily="18" charset="0"/>
              </a:rPr>
              <a:t>: выявить уровень художественно-творческих способностей детей, выработанный в ходе занятий нетрадиционными техниками и живописными материалами.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 данном этапе работа осуществляется по следующим </a:t>
            </a:r>
            <a:r>
              <a:rPr lang="ru-RU" sz="1800" u="sng" dirty="0" smtClean="0">
                <a:latin typeface="Times New Roman" pitchFamily="18" charset="0"/>
                <a:cs typeface="Times New Roman" pitchFamily="18" charset="0"/>
              </a:rPr>
              <a:t>направлениям</a:t>
            </a:r>
            <a:r>
              <a:rPr lang="ru-RU" sz="1800" dirty="0" smtClean="0">
                <a:latin typeface="Times New Roman" pitchFamily="18" charset="0"/>
                <a:cs typeface="Times New Roman" pitchFamily="18" charset="0"/>
              </a:rPr>
              <a:t>: обобщающее творческое занятие, праздник, выставка детских работ.</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sz="2700" b="1" u="sng" dirty="0" smtClean="0">
                <a:latin typeface="Times New Roman" pitchFamily="18" charset="0"/>
                <a:cs typeface="Times New Roman" pitchFamily="18" charset="0"/>
              </a:rPr>
              <a:t>1. Печать от руки</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Способ получения изображения: ребёнок опускает в гуашь ладошку (всю кисть)или окрашивает её с помощью кисточки и делает отпечаток на бумаге. Рисуют и правой и левой руками, окрашенными разными цветами</a:t>
            </a:r>
            <a:r>
              <a:rPr lang="ru-RU" sz="2000" dirty="0" smtClean="0"/>
              <a:t>.</a:t>
            </a:r>
            <a:br>
              <a:rPr lang="ru-RU" sz="2000" dirty="0" smtClean="0"/>
            </a:br>
            <a:endParaRPr lang="ru-RU" sz="2000" dirty="0">
              <a:latin typeface="Times New Roman" pitchFamily="18" charset="0"/>
              <a:cs typeface="Times New Roman" pitchFamily="18" charset="0"/>
            </a:endParaRPr>
          </a:p>
        </p:txBody>
      </p:sp>
      <p:pic>
        <p:nvPicPr>
          <p:cNvPr id="4" name="Содержимое 3" descr="detsad-75634-1396075162.jpg"/>
          <p:cNvPicPr>
            <a:picLocks noGrp="1" noChangeAspect="1"/>
          </p:cNvPicPr>
          <p:nvPr>
            <p:ph idx="1"/>
          </p:nvPr>
        </p:nvPicPr>
        <p:blipFill>
          <a:blip r:embed="rId2" cstate="print"/>
          <a:stretch>
            <a:fillRect/>
          </a:stretch>
        </p:blipFill>
        <p:spPr>
          <a:xfrm>
            <a:off x="499343" y="2349500"/>
            <a:ext cx="5038577" cy="3776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fontScale="90000"/>
          </a:bodyPr>
          <a:lstStyle/>
          <a:p>
            <a:r>
              <a:rPr lang="ru-RU" sz="2700" b="1" u="sng" dirty="0" smtClean="0">
                <a:latin typeface="Times New Roman" pitchFamily="18" charset="0"/>
                <a:cs typeface="Times New Roman" pitchFamily="18" charset="0"/>
              </a:rPr>
              <a:t>2. Использование печатки</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Ребёнок прижимает печатку к штемпельной подушке с краской </a:t>
            </a:r>
            <a:r>
              <a:rPr lang="ru-RU" sz="2700" dirty="0" smtClean="0">
                <a:latin typeface="Times New Roman" pitchFamily="18" charset="0"/>
                <a:cs typeface="Times New Roman" pitchFamily="18" charset="0"/>
              </a:rPr>
              <a:t>или наносит краску кистью непосредственно на печатку и ставит оттиск на </a:t>
            </a:r>
            <a:r>
              <a:rPr lang="ru-RU" sz="2700" dirty="0" smtClean="0">
                <a:latin typeface="Times New Roman" pitchFamily="18" charset="0"/>
                <a:cs typeface="Times New Roman" pitchFamily="18" charset="0"/>
              </a:rPr>
              <a:t>бумагу. Для получения другого цвета меняются и мисочка, и печатка.</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8" name="Содержимое 7" descr="20190118_103239.jpg"/>
          <p:cNvPicPr>
            <a:picLocks noGrp="1" noChangeAspect="1"/>
          </p:cNvPicPr>
          <p:nvPr>
            <p:ph sz="half" idx="2"/>
          </p:nvPr>
        </p:nvPicPr>
        <p:blipFill>
          <a:blip r:embed="rId2" cstate="print"/>
          <a:stretch>
            <a:fillRect/>
          </a:stretch>
        </p:blipFill>
        <p:spPr>
          <a:xfrm>
            <a:off x="4716016" y="2204864"/>
            <a:ext cx="4038600" cy="2271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Содержимое 6" descr="20190118_102410.jpg"/>
          <p:cNvPicPr>
            <a:picLocks noGrp="1" noChangeAspect="1"/>
          </p:cNvPicPr>
          <p:nvPr>
            <p:ph sz="half" idx="1"/>
          </p:nvPr>
        </p:nvPicPr>
        <p:blipFill>
          <a:blip r:embed="rId3" cstate="print"/>
          <a:stretch>
            <a:fillRect/>
          </a:stretch>
        </p:blipFill>
        <p:spPr>
          <a:xfrm>
            <a:off x="467544" y="3645024"/>
            <a:ext cx="4038600" cy="2717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170</Words>
  <Application>Microsoft Office PowerPoint</Application>
  <PresentationFormat>Экран (4:3)</PresentationFormat>
  <Paragraphs>30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Проект в подготовительной группе. «Нетрадиционные техники рисования как средство развития творческих способностей детей старшего дошкольного возраста». </vt:lpstr>
      <vt:lpstr>Актуальность темы заключается в том, что изобразительная продуктивная деятельность с использованием нетрадиционных изобразительных технологий является наиболее благоприятной для творческого развития способностей детей, т. к. в ней особенно проявляются разные стороны развития ребенка.</vt:lpstr>
      <vt:lpstr>Нетрадиционные техники – это толчок к развитию воображения, творчества, проявлению самостоятельности, инициативы, выражения индивидуальности. Применяя и комбинируя разные способы изображения в одном рисунке, дошкольники учатся думать, самостоятельно решать, какую технику использовать, чтобы тот или иной образ получился выразительным. </vt:lpstr>
      <vt:lpstr>Цели: 1.Развитие у детей творческих способностей, фантазии, воображения средствами нетрадиционного рисования. 2.Выявление и развитие творческих способностей у детей старшего дошкольного возраста путем проведения занимательных занятий рисования красками. </vt:lpstr>
      <vt:lpstr>Задачи: 1.Исследовать художественные способности детей старшего возраста в изобразительной деятельности. 2.Разработать пути развития творческих способностей в области рисования живописными материалами. 3.Апробировать нетрадиционные техники рисования для развития творческих способностей детей старшего дошкольного возраста. 4.Учить детей выбирать материал для нетрадиционного рисования и умело его использовать. 5.Помочь детям, овладеть различными техническими навыками при работе нетрадиционными техниками. 6.Воспитывать интерес к рисованию нетрадиционными техниками. 7.Развивать творчество, фантазию. 8.Активизировать детей при выборе тематики. 9.Развивать чувство коллективизма,  товарищества, стремления прийти  на помощь друг другу. 10.Учить сопереживать настроению,  переданному в рисунке. </vt:lpstr>
      <vt:lpstr>Техническое оснащение 1. Листы бумаги. 2. Гуашь. 3. Трафареты. 4. Кисточки с коротким ворсом (тычки). 5. Тампоны. 6. Стекло или пластик. 7. Нитки. 8. Щетки и стеки. 9. Крупа. 10. Ватные палочки. 11. Использованные фломастеры. 12. Печатки, штампы (подручный материал, растения, листья). </vt:lpstr>
      <vt:lpstr>Работа с детьми по проекту I этап — подготовительный Цель: создать развивающую среду и соответствующую материальную базу. Вовлечь родителей в образовательный процесс в ДОУ для эффективности развития творческих способностей детей. По итогам диагностики подготовить детей к дальнейшей работе через систему игр, упражнений и т. п. II этап — основной Цель: развивать художественно-творческие способности у детей старшего дошкольного возраста с помощью нетрадиционных техник и живописных материалов через систему занятий. В ходе занятий используются следующие методы и приемы: беседа, показ технических приемов, объяснение, указание, напоминание, поощрение, анализ, игровые методы. На занятиях используются нетрадиционное оборудование, иллюстративный материал, музыка. Ill этап — творческий Цель: выявить уровень художественно-творческих способностей детей, выработанный в ходе занятий нетрадиционными техниками и живописными материалами. На данном этапе работа осуществляется по следующим направлениям: обобщающее творческое занятие, праздник, выставка детских работ. </vt:lpstr>
      <vt:lpstr>1. Печать от руки Способ получения изображения: ребёнок опускает в гуашь ладошку (всю кисть)или окрашивает её с помощью кисточки и делает отпечаток на бумаге. Рисуют и правой и левой руками, окрашенными разными цветами. </vt:lpstr>
      <vt:lpstr>2. Использование печатки Ребёнок прижимает печатку к штемпельной подушке с краской или наносит краску кистью непосредственно на печатку и ставит оттиск на бумагу. Для получения другого цвета меняются и мисочка, и печатка. </vt:lpstr>
      <vt:lpstr>3. Рисование пальцем. Ребёнок опускает в гуашь пальчик и наносит точки, пятнышки на бумагу. На каждый пальчик набирается краска разного цвета. </vt:lpstr>
      <vt:lpstr>4. Монотипия.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 </vt:lpstr>
      <vt:lpstr>5. Рисование по трафарету тампоном. Ребенок прикладывает трафарет к бумаге, обмакивает поролон в краску и примакивает поролон по трафарету, затем аккуратно убирает трафарет, если необходимо повторяет процедуру после высыхания краски. </vt:lpstr>
      <vt:lpstr>6. Рисование методом тычка. Для этого метода достаточно взять любой подходящий предмет, например, ватную палочку. Опускаем ватную палочку в краску и точным движением сверху вниз делаем тычки по альбомному листу. Палочка будет оставлять четкий отпечаток. Форма отпечатка будет зависеть от того, какой формы был выбран предмет для тычка. </vt:lpstr>
      <vt:lpstr>7. Кляксография. В основе этой техники рисования лежит обычная клякса. В процессе рисования сначала получают спонтанные изображения. Затем ребенок дорисовывает детали, чтобы придать законченность и сходство с реальным образом. </vt:lpstr>
      <vt:lpstr>8. Набрызг. Ребенок набирает краску на зубную щётку и ударяет ею о картон или палец, который держит над бумагой. Краска разбрызгивается на бумагу. </vt:lpstr>
      <vt:lpstr>9. Граттаж. Ребёнок натирает восковыми мелками лист так, чтобы он весь был покрыт. Затем на него наносится черная гуашь. После высыхания палочкой процарапывается рисунок.  </vt:lpstr>
      <vt:lpstr>10. Рисование мыльными пузырями. Опустить трубочку в смесь (гуашь, мыло, вода) и подуть так, чтобы получились мыльные пузыри. Чистый лист бумаги прикоснуться к пузырям, как бы перенося их на бумагу. Получаются интересные отпечатки, можно дорисовать детали. </vt:lpstr>
      <vt:lpstr>11. Рисование клеем и акварельными красками. Для этого нужно взять клей ПВА развести его немного водой и затонировать лист бумаги. Пока клей не высох начинать рисовать акварельными красками. Рисунок получается сказочным, необычным. </vt:lpstr>
      <vt:lpstr>12. Ниткография.  Опускаем нитки в краску, чтобы они пропитались, концы нитки при этом должны оставаться сухими. Укладываем нитку на листе бумаги в произвольном порядке, сверху накрываем чистым листом бумаги, концы нитки должны быть видны. Потянуть за концы нитку, одновременно прижимая верхний лист бумаги. Дорисовать необходимые элементы. После освоения этой техники с использованием одной нитки можно усложнять работу и использовать две и более нити. </vt:lpstr>
      <vt:lpstr>13. Рисование опилками.   На картоне нужно выполнить набросок простым карандашом или взять готовую раскраску. По контору рисунка, частями, наносится клей ПВА  по форме предмета и тут же посыпаются опилки. Затем даем клею немного подсохнуть и наносим гуашь нужного цвета примакиванием.  </vt:lpstr>
      <vt:lpstr>14.Восковые мелки + Аппликация:  Соединив эти две техники, ребенок получает сказочные необычные рисунки. </vt:lpstr>
      <vt:lpstr>15.Акварель+свеча  Ребенок сначала делает рисунок свечой или белым восковым мелком, затем лист покрывается акварельными красками. Дети видят, как невидимое до этого изображение проявляется. </vt:lpstr>
      <vt:lpstr>16.Отпечаток листьями (природным материалом)  Наносить краску надо на сторону с прожилками. Покрасить лист можно как краской одного цвета, так и разными цветами. </vt:lpstr>
      <vt:lpstr>Слайд 24</vt:lpstr>
      <vt:lpstr>Таким образом, занятия по изобразительной деятельности с использованием нетрадиционных материалов и техник способствуют развитию у ребенка мелкой моторики и тактильного восприятия, пространственной ориентировке на листе бумаги, глазомера и зрительного восприятия, внимания и усидчивости, изобразительных навыков и умений, творческого воображения и доставляют детям большую радость и удовольствие.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 подготовительной группе. «Нетрадиционные техники рисования как средство развития творческих способностей детей старшего дошкольного возраста». </dc:title>
  <dc:creator>user</dc:creator>
  <cp:lastModifiedBy>HP</cp:lastModifiedBy>
  <cp:revision>30</cp:revision>
  <dcterms:created xsi:type="dcterms:W3CDTF">2019-04-10T19:09:03Z</dcterms:created>
  <dcterms:modified xsi:type="dcterms:W3CDTF">2019-04-13T18:24:51Z</dcterms:modified>
</cp:coreProperties>
</file>