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7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2" y="7215206"/>
            <a:ext cx="4214818" cy="192879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Подготовила </a:t>
            </a: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400" b="1" dirty="0" err="1" smtClean="0">
                <a:solidFill>
                  <a:srgbClr val="7030A0"/>
                </a:solidFill>
                <a:latin typeface="Comic Sans MS" pitchFamily="66" charset="0"/>
              </a:rPr>
              <a:t>Зимирева</a:t>
            </a: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 Ирина </a:t>
            </a:r>
            <a:r>
              <a:rPr lang="ru-RU" sz="1400" b="1" dirty="0" err="1" smtClean="0">
                <a:solidFill>
                  <a:srgbClr val="7030A0"/>
                </a:solidFill>
                <a:latin typeface="Comic Sans MS" pitchFamily="66" charset="0"/>
              </a:rPr>
              <a:t>С</a:t>
            </a:r>
            <a:r>
              <a:rPr lang="ru-RU" sz="1400" b="1" dirty="0" err="1" smtClean="0">
                <a:solidFill>
                  <a:srgbClr val="7030A0"/>
                </a:solidFill>
                <a:latin typeface="Comic Sans MS" pitchFamily="66" charset="0"/>
              </a:rPr>
              <a:t>еверьяновна</a:t>
            </a: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учитель-логопед МДОУ «Детский сад №17 «Аленький цветочек»,</a:t>
            </a:r>
            <a:b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400" b="1" dirty="0" smtClean="0">
                <a:solidFill>
                  <a:srgbClr val="7030A0"/>
                </a:solidFill>
                <a:latin typeface="Comic Sans MS" pitchFamily="66" charset="0"/>
              </a:rPr>
              <a:t>г. Коряжма, Архангельской обл.</a:t>
            </a:r>
            <a:endParaRPr lang="ru-RU" sz="1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04" y="714348"/>
            <a:ext cx="60722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Формирование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фонетико-фонематических процессов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84" y="2714612"/>
            <a:ext cx="4857754" cy="430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04" y="0"/>
            <a:ext cx="6172200" cy="1524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Учите детей правильно произносить и различать звуки</a:t>
            </a:r>
            <a:endParaRPr lang="ru-RU" sz="2800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604" y="1428728"/>
            <a:ext cx="6172200" cy="6034617"/>
          </a:xfrm>
        </p:spPr>
        <p:txBody>
          <a:bodyPr>
            <a:noAutofit/>
          </a:bodyPr>
          <a:lstStyle/>
          <a:p>
            <a:pPr marL="0" indent="3571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 многих детей к 5 годам не сформирована как звуковая, так и смысловая сторона речи. Это отрицательно сказывается на овладении различными навыками и умениями.</a:t>
            </a:r>
          </a:p>
          <a:p>
            <a:pPr marL="0" indent="3571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Наиболее распространенными у детей дошкольного возраста являются фонетико-фонематические недостатки.</a:t>
            </a:r>
          </a:p>
          <a:p>
            <a:pPr marL="0" indent="3571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При нормальном развитии речи формирование ее звуковой стороны происходит в двух взаимосвязанных направлениях: усвоение артикуляции звуков (движений и позиций органов речи, требуемых для произношения) и системы признаков звуков, необходимых для их различения. Дифференциация звуков речи как при восприятии, так и при произношении происходит на основе выделения опознавательных признаков и отличия их от несущественных, не имеющих фонематического значения.</a:t>
            </a:r>
          </a:p>
          <a:p>
            <a:pPr marL="0" indent="3571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Дети с недостатками речи испытывают значительные затруднения при восприятии на слух близких звуков, определении из акустического и артикуляционного сходства и различия,. Не учитывают смыслоразличительного значения этих звуков в словах. Затруднения в выработке звуковой дифференциации чаще проявляются либо в замене одного звука другим, либо в смешении звуков. Замены и смешения звуков наблюдаются внутри определенных фонетических групп. Все это усложняет формирование устойчивых представлений о звуковом составе слова. Если детям своевременно не оказать помощь, то они не смогут полноценно овладеть грамотой, а в дальнейшем и письменной речью.</a:t>
            </a:r>
          </a:p>
          <a:p>
            <a:pPr marL="0" indent="357188" algn="just"/>
            <a:endParaRPr lang="ru-RU" sz="16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57934" cy="2634180"/>
          </a:xfrm>
        </p:spPr>
        <p:txBody>
          <a:bodyPr>
            <a:noAutofit/>
          </a:bodyPr>
          <a:lstStyle/>
          <a:p>
            <a:pPr indent="357188"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Предложенные игры способствуют формированию фонетико-фонематических процессов, предпосылок  к овладению навыками чтения и письма (различение оппозиционных звуков, звукобуквенный анализ и синтез). Все игры способствуют развитию мыслительных операций (анализа, синтеза, обобщения, классификации), устойчивости и концентрации внимания, целенаправленности деятельности. А также обогащению словарного запаса, развитию связной речи коммуникативных умений (рассуждения и доказательства в процессе выполнения заданий).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8" y="2857488"/>
            <a:ext cx="6286544" cy="59293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Назови картинки,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 названии которых есть звук Р</a:t>
            </a:r>
          </a:p>
          <a:p>
            <a:pPr algn="ctr"/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21" descr="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3286116"/>
            <a:ext cx="1357322" cy="164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7429520"/>
            <a:ext cx="1447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64" y="5214942"/>
            <a:ext cx="1165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504" y="3643306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рраап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8" y="7072330"/>
            <a:ext cx="106838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40" y="5143504"/>
            <a:ext cx="1571612" cy="152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3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95950" y="3571868"/>
            <a:ext cx="1162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4" y="7500958"/>
            <a:ext cx="1612803" cy="1290243"/>
          </a:xfrm>
          <a:prstGeom prst="rect">
            <a:avLst/>
          </a:prstGeom>
        </p:spPr>
      </p:pic>
      <p:pic>
        <p:nvPicPr>
          <p:cNvPr id="15" name="Picture 4" descr="p59_yemblem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8" y="5143504"/>
            <a:ext cx="1579574" cy="1658756"/>
          </a:xfrm>
          <a:prstGeom prst="rect">
            <a:avLst/>
          </a:prstGeom>
          <a:noFill/>
        </p:spPr>
      </p:pic>
      <p:pic>
        <p:nvPicPr>
          <p:cNvPr id="18" name="Picture 26" descr="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8" y="7429520"/>
            <a:ext cx="1619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11" t="9597" r="19689" b="6811"/>
          <a:stretch>
            <a:fillRect/>
          </a:stretch>
        </p:blipFill>
        <p:spPr bwMode="auto">
          <a:xfrm>
            <a:off x="3714752" y="5286380"/>
            <a:ext cx="1500198" cy="155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8" y="357186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85549E-6 C 6.66667E-6 4.85549E-6 0.01216 0.24532 0.02448 0.4906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-3.33333E-6 3.33333E-6 -0.24375 0.11666 -0.4875 0.234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1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C -1.94444E-6 1.85185E-6 -0.00694 0.24791 -0.01371 0.49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2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10983E-6 C -2.77778E-6 -7.10983E-6 0.04913 -0.33411 0.09827 -0.66821 " pathEditMode="relative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C 1.11022E-16 0 -0.18333 0.24977 -0.36667 0.5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2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C 1.66667E-6 4.44444E-6 0.13073 -0.11737 0.26146 -0.234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33526E-6 C 1.38889E-6 -4.33526E-6 0.05434 0.11098 0.10885 0.22197 " pathEditMode="relative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928662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Определи, 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сколько звуков в слове</a:t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(дом, бант, мак, муха, кот)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8" y="5715008"/>
            <a:ext cx="2023702" cy="26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32" y="2714612"/>
            <a:ext cx="2500330" cy="23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8" t="9007" r="34675"/>
          <a:stretch>
            <a:fillRect/>
          </a:stretch>
        </p:blipFill>
        <p:spPr bwMode="auto">
          <a:xfrm>
            <a:off x="3857628" y="3143240"/>
            <a:ext cx="2052467" cy="17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8" y="5572132"/>
            <a:ext cx="21367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08" t="40033" r="6682"/>
          <a:stretch>
            <a:fillRect/>
          </a:stretch>
        </p:blipFill>
        <p:spPr bwMode="auto">
          <a:xfrm>
            <a:off x="642918" y="5643570"/>
            <a:ext cx="1868663" cy="23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28572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Покажи, где …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зуб-суп, ель-гель, крыса-крыша,</a:t>
            </a:r>
            <a:b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точка-кочка,  бочка-почка, </a:t>
            </a:r>
            <a:b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Comic Sans MS" pitchFamily="66" charset="0"/>
              </a:rPr>
              <a:t>марка-майка</a:t>
            </a:r>
            <a:endParaRPr lang="ru-RU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2285984"/>
            <a:ext cx="2646014" cy="17859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4429124"/>
            <a:ext cx="2630011" cy="185738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6643702"/>
            <a:ext cx="2571768" cy="179542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2" y="2285984"/>
            <a:ext cx="2643206" cy="17859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 l="3619" t="4903" r="2540" b="9735"/>
          <a:stretch>
            <a:fillRect/>
          </a:stretch>
        </p:blipFill>
        <p:spPr bwMode="auto">
          <a:xfrm>
            <a:off x="3643314" y="4429124"/>
            <a:ext cx="2697121" cy="178595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 l="3575" t="3292" r="4631" b="6513"/>
          <a:stretch>
            <a:fillRect/>
          </a:stretch>
        </p:blipFill>
        <p:spPr bwMode="auto">
          <a:xfrm>
            <a:off x="3643314" y="6643702"/>
            <a:ext cx="2709541" cy="178511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64291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Подарки Соне и Зое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Подари Соне предметы, в названии которых есть звук С, а Зое предметы, в названии которых есть звук З. </a:t>
            </a:r>
            <a:endParaRPr lang="ru-RU" sz="2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8414" r="69682" b="50276"/>
          <a:stretch>
            <a:fillRect/>
          </a:stretch>
        </p:blipFill>
        <p:spPr bwMode="auto">
          <a:xfrm>
            <a:off x="4786322" y="2643174"/>
            <a:ext cx="1500198" cy="150019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3687" t="74586" r="35994" b="2920"/>
          <a:stretch>
            <a:fillRect/>
          </a:stretch>
        </p:blipFill>
        <p:spPr bwMode="auto">
          <a:xfrm>
            <a:off x="714356" y="6786578"/>
            <a:ext cx="1353562" cy="14287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5995" t="53276" r="35371" b="26598"/>
          <a:stretch>
            <a:fillRect/>
          </a:stretch>
        </p:blipFill>
        <p:spPr bwMode="auto">
          <a:xfrm>
            <a:off x="4929198" y="6786578"/>
            <a:ext cx="1428760" cy="14287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52092" r="69682" b="27782"/>
          <a:stretch>
            <a:fillRect/>
          </a:stretch>
        </p:blipFill>
        <p:spPr bwMode="auto">
          <a:xfrm>
            <a:off x="2643182" y="4714876"/>
            <a:ext cx="1512805" cy="14287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8F7"/>
              </a:clrFrom>
              <a:clrTo>
                <a:srgbClr val="F9F8F7">
                  <a:alpha val="0"/>
                </a:srgbClr>
              </a:clrTo>
            </a:clrChange>
          </a:blip>
          <a:srcRect l="67374" t="4736" r="2308" b="73954"/>
          <a:stretch>
            <a:fillRect/>
          </a:stretch>
        </p:blipFill>
        <p:spPr bwMode="auto">
          <a:xfrm>
            <a:off x="571480" y="2643174"/>
            <a:ext cx="1500198" cy="150019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32052" t="50000" r="34248" b="23254"/>
          <a:stretch>
            <a:fillRect/>
          </a:stretch>
        </p:blipFill>
        <p:spPr bwMode="auto">
          <a:xfrm>
            <a:off x="2714620" y="2643173"/>
            <a:ext cx="1428760" cy="1524011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65152" t="73551" r="1148" b="3881"/>
          <a:stretch>
            <a:fillRect/>
          </a:stretch>
        </p:blipFill>
        <p:spPr bwMode="auto">
          <a:xfrm>
            <a:off x="4857759" y="4714876"/>
            <a:ext cx="1587511" cy="142876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4494" t="50149" r="68547" b="23105"/>
          <a:stretch>
            <a:fillRect/>
          </a:stretch>
        </p:blipFill>
        <p:spPr bwMode="auto">
          <a:xfrm>
            <a:off x="2786058" y="6786578"/>
            <a:ext cx="1357322" cy="143934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l="34847" t="75223" r="33700"/>
          <a:stretch>
            <a:fillRect/>
          </a:stretch>
        </p:blipFill>
        <p:spPr bwMode="auto">
          <a:xfrm>
            <a:off x="642918" y="4714876"/>
            <a:ext cx="1428760" cy="151262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Определи, где слышится звук Л: 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 начале слова, в середине или </a:t>
            </a:r>
            <a:b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 конце?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04" y="1571604"/>
            <a:ext cx="157163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22" y="1571604"/>
            <a:ext cx="157163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643182" y="1571604"/>
            <a:ext cx="1571636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042" y="1643042"/>
            <a:ext cx="357190" cy="4143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9330" y="1643042"/>
            <a:ext cx="357190" cy="4143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86124" y="1643042"/>
            <a:ext cx="357190" cy="4143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 l="9631" t="6269" r="521" b="3134"/>
          <a:stretch>
            <a:fillRect/>
          </a:stretch>
        </p:blipFill>
        <p:spPr bwMode="auto">
          <a:xfrm>
            <a:off x="1142984" y="2571736"/>
            <a:ext cx="4786346" cy="6194453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302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Подготовила  Зимирева Ирина Северьяновна,  учитель-логопед МДОУ «Детский сад №17 «Аленький цветочек», г. Коряжма, Архангельской обл.</vt:lpstr>
      <vt:lpstr>Учите детей правильно произносить и различать звуки</vt:lpstr>
      <vt:lpstr>Предложенные игры способствуют формированию фонетико-фонематических процессов, предпосылок  к овладению навыками чтения и письма (различение оппозиционных звуков, звукобуквенный анализ и синтез). Все игры способствуют развитию мыслительных операций (анализа, синтеза, обобщения, классификации), устойчивости и концентрации внимания, целенаправленности деятельности. А также обогащению словарного запаса, развитию связной речи коммуникативных умений (рассуждения и доказательства в процессе выполнения заданий). </vt:lpstr>
      <vt:lpstr>Определи,  сколько звуков в слове  (дом, бант, мак, муха, кот)  </vt:lpstr>
      <vt:lpstr>Покажи, где … зуб-суп, ель-гель, крыса-крыша, точка-кочка,  бочка-почка,  марка-майка</vt:lpstr>
      <vt:lpstr>Подарки Соне и Зое  Подари Соне предметы, в названии которых есть звук С, а Зое предметы, в названии которых есть звук З. </vt:lpstr>
      <vt:lpstr>Определи, где слышится звук Л:  в начале слова, в середине или  в конце?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Alina</dc:creator>
  <cp:lastModifiedBy>DNS</cp:lastModifiedBy>
  <cp:revision>18</cp:revision>
  <dcterms:created xsi:type="dcterms:W3CDTF">2014-01-24T12:51:46Z</dcterms:created>
  <dcterms:modified xsi:type="dcterms:W3CDTF">2016-03-12T15:02:57Z</dcterms:modified>
</cp:coreProperties>
</file>