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0"/>
  </p:notesMasterIdLst>
  <p:sldIdLst>
    <p:sldId id="593" r:id="rId2"/>
    <p:sldId id="315" r:id="rId3"/>
    <p:sldId id="600" r:id="rId4"/>
    <p:sldId id="605" r:id="rId5"/>
    <p:sldId id="612" r:id="rId6"/>
    <p:sldId id="621" r:id="rId7"/>
    <p:sldId id="613" r:id="rId8"/>
    <p:sldId id="607" r:id="rId9"/>
    <p:sldId id="618" r:id="rId10"/>
    <p:sldId id="615" r:id="rId11"/>
    <p:sldId id="606" r:id="rId12"/>
    <p:sldId id="616" r:id="rId13"/>
    <p:sldId id="609" r:id="rId14"/>
    <p:sldId id="610" r:id="rId15"/>
    <p:sldId id="620" r:id="rId16"/>
    <p:sldId id="611" r:id="rId17"/>
    <p:sldId id="597" r:id="rId18"/>
    <p:sldId id="619" r:id="rId1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006600"/>
    <a:srgbClr val="FFFF00"/>
    <a:srgbClr val="003300"/>
    <a:srgbClr val="00FF00"/>
    <a:srgbClr val="CCFFCC"/>
    <a:srgbClr val="CCFF99"/>
    <a:srgbClr val="FF3300"/>
    <a:srgbClr val="A0ECBF"/>
    <a:srgbClr val="00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3722" autoAdjust="0"/>
    <p:restoredTop sz="94531" autoAdjust="0"/>
  </p:normalViewPr>
  <p:slideViewPr>
    <p:cSldViewPr>
      <p:cViewPr varScale="1">
        <p:scale>
          <a:sx n="97" d="100"/>
          <a:sy n="97" d="100"/>
        </p:scale>
        <p:origin x="-114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FA5F8-6AC2-4695-A94F-FF43493DCE92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CA413-9D62-4239-91F7-D5152BB4A4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5963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B3649-4D2B-4155-A7B7-2EAAF3DD508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72122-F6D0-48DE-B94B-890638D29E7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86000" cy="137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137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C6032-4925-4510-8861-7A28A67C8F3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BF542-28E2-473A-BABD-7F639D05919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CBCC5-FBDF-4383-9BEF-0D55E00AFA8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C035E-AEC0-4FC1-A399-EF6B94564C3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62B21-3C26-44DE-937D-0D7A709E0EF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61110-A9F7-4766-8D2B-5523E33E176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B7DB7-8116-4321-B43C-8400ABDD80E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C96F-8667-41F7-AD3E-18DCA392DC6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EEB15-EF5D-4350-A2F7-D9643FA77ED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02086B32-8DF0-4CD7-B966-B1B95A3D5BB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dirty="0" smtClean="0">
                <a:solidFill>
                  <a:srgbClr val="006600"/>
                </a:solidFill>
              </a:rPr>
              <a:t>муниципальное бюджетное дошкольное образовательное учреждение « Детский сад комбинированного вида №102»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8458200" cy="4320480"/>
          </a:xfrm>
        </p:spPr>
        <p:txBody>
          <a:bodyPr/>
          <a:lstStyle/>
          <a:p>
            <a:pPr>
              <a:defRPr/>
            </a:pPr>
            <a:r>
              <a:rPr lang="ru-RU" sz="4400" b="1" dirty="0" smtClean="0">
                <a:solidFill>
                  <a:srgbClr val="FF0000"/>
                </a:solidFill>
              </a:rPr>
              <a:t>Современные образовательные технологии, как основное средство реализации требований ФГОС  в ДО</a:t>
            </a:r>
          </a:p>
          <a:p>
            <a:pPr eaLnBrk="1" hangingPunct="1">
              <a:defRPr/>
            </a:pPr>
            <a:endParaRPr lang="ru-RU" b="1" dirty="0" smtClean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4048" y="5286388"/>
            <a:ext cx="3816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3300"/>
                </a:solidFill>
              </a:rPr>
              <a:t>Заместитель заведующего по воспитательно-образовательной и методической работе: </a:t>
            </a:r>
          </a:p>
          <a:p>
            <a:r>
              <a:rPr lang="ru-RU" b="1" dirty="0" smtClean="0">
                <a:solidFill>
                  <a:srgbClr val="003300"/>
                </a:solidFill>
              </a:rPr>
              <a:t>Черныш Наталия Алексеевна</a:t>
            </a:r>
            <a:endParaRPr lang="ru-RU" b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Садик\101_1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147" y="2996952"/>
            <a:ext cx="4643325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Садик\101_1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9" y="260648"/>
            <a:ext cx="4468362" cy="3351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8619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dirty="0" smtClean="0">
                <a:solidFill>
                  <a:srgbClr val="00B050"/>
                </a:solidFill>
              </a:rPr>
              <a:t>Информационно-коммуникационные технологии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7" y="2736502"/>
            <a:ext cx="1408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35292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2" y="1484784"/>
            <a:ext cx="82809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1.Подбор иллюстративного материала к занятиям и для оформления стендов, группы, кабинетов (сканирование, интернет, принтер, презентация).</a:t>
            </a:r>
          </a:p>
          <a:p>
            <a:pPr algn="just">
              <a:buFontTx/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2.Подбор дополнительного познавательного материала к занятиям, знакомство со   сценариями праздников и других мероприятий.</a:t>
            </a:r>
          </a:p>
          <a:p>
            <a:pPr algn="just">
              <a:buFontTx/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3.Обмен опытом, знакомство с периодикой, наработками других педагогов России и зарубежья.</a:t>
            </a:r>
          </a:p>
          <a:p>
            <a:pPr algn="just">
              <a:buFontTx/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4. Оформление групповой документации, отчетов. Компьютер позволит не писать отчеты и анализы каждый раз, а достаточно набрать один раз схему и в дальнейшем только вносить необходимые изменения.</a:t>
            </a:r>
          </a:p>
          <a:p>
            <a:pPr algn="just">
              <a:buFontTx/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5. Создание презентаций в программе </a:t>
            </a:r>
            <a:r>
              <a:rPr lang="ru-RU" sz="2000" dirty="0" err="1" smtClean="0">
                <a:solidFill>
                  <a:schemeClr val="bg1"/>
                </a:solidFill>
              </a:rPr>
              <a:t>Рower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Рoint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для повышения эффективности образовательных занятий с детьми и педагогической компетенции у родителей в процессе проведения родительских собраний.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24" y="377825"/>
            <a:ext cx="4067175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099" y="1819865"/>
            <a:ext cx="4157663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23" y="3423408"/>
            <a:ext cx="4067175" cy="290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9962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762000"/>
          </a:xfrm>
        </p:spPr>
        <p:txBody>
          <a:bodyPr/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00B050"/>
                </a:solidFill>
              </a:rPr>
              <a:t>Ошибки при использовании информационно-коммуникационных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технологий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83568" y="2492896"/>
            <a:ext cx="5840413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FF00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3567" y="3244855"/>
            <a:ext cx="5840413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68759" y="3973706"/>
            <a:ext cx="5840413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FF00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3568" y="4842393"/>
            <a:ext cx="5840413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46761" y="5707161"/>
            <a:ext cx="5840413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55576" y="2276872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Недостаточная методическая подготовленность педагога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3608" y="2852936"/>
            <a:ext cx="7938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Неправильное </a:t>
            </a:r>
            <a:r>
              <a:rPr lang="ru-RU" sz="2000" b="1" dirty="0">
                <a:solidFill>
                  <a:schemeClr val="bg1"/>
                </a:solidFill>
              </a:rPr>
              <a:t>определение дидактической роли и места ИКТ на занятиях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1625" y="3789040"/>
            <a:ext cx="2157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Бесплановость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6526" y="4642338"/>
            <a:ext cx="5444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Случайность применения   ИКТ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0800000" flipV="1">
            <a:off x="767738" y="5507106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Перегруженность </a:t>
            </a:r>
            <a:r>
              <a:rPr lang="ru-RU" sz="2000" b="1" dirty="0">
                <a:solidFill>
                  <a:schemeClr val="bg1"/>
                </a:solidFill>
              </a:rPr>
              <a:t>занятия демонстрацией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3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00B050"/>
                </a:solidFill>
              </a:rPr>
              <a:t>Личностно-ориентированные </a:t>
            </a:r>
            <a:r>
              <a:rPr lang="ru-RU" b="1" dirty="0">
                <a:solidFill>
                  <a:srgbClr val="00B050"/>
                </a:solidFill>
              </a:rPr>
              <a:t>технологии</a:t>
            </a:r>
          </a:p>
        </p:txBody>
      </p:sp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27354"/>
            <a:ext cx="5832648" cy="107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75" y="2391891"/>
            <a:ext cx="589246" cy="53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1703873" y="2161058"/>
            <a:ext cx="5088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Гуманно-личностные технологии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74" y="3055549"/>
            <a:ext cx="5088182" cy="346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391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098" y="674072"/>
            <a:ext cx="583406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35" y="1252461"/>
            <a:ext cx="6334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5571" y="1065668"/>
            <a:ext cx="4394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Технология сотрудничества </a:t>
            </a:r>
          </a:p>
        </p:txBody>
      </p:sp>
      <p:pic>
        <p:nvPicPr>
          <p:cNvPr id="2052" name="Picture 4" descr="C:\Users\Наталья\Desktop\д с\101_24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881" y="2060848"/>
            <a:ext cx="5668496" cy="4251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7928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Игровая технология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1628800"/>
            <a:ext cx="4176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2780929"/>
            <a:ext cx="38164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893195" y="3936831"/>
            <a:ext cx="7063181" cy="2156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5157192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5" y="1123157"/>
            <a:ext cx="7383463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 bwMode="auto">
          <a:xfrm>
            <a:off x="611560" y="3573016"/>
            <a:ext cx="7665098" cy="2880320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Последовательная </a:t>
            </a:r>
            <a:r>
              <a:rPr lang="ru-RU" sz="2400" dirty="0">
                <a:solidFill>
                  <a:schemeClr val="bg1"/>
                </a:solidFill>
              </a:rPr>
              <a:t>деятельность педагога по:</a:t>
            </a:r>
          </a:p>
          <a:p>
            <a:r>
              <a:rPr lang="ru-RU" sz="2400" dirty="0">
                <a:solidFill>
                  <a:schemeClr val="bg1"/>
                </a:solidFill>
              </a:rPr>
              <a:t>отбору, разработке, подготовке игр;</a:t>
            </a:r>
          </a:p>
          <a:p>
            <a:r>
              <a:rPr lang="ru-RU" sz="2400" dirty="0">
                <a:solidFill>
                  <a:schemeClr val="bg1"/>
                </a:solidFill>
              </a:rPr>
              <a:t>включению детей в игровую деятельность;</a:t>
            </a:r>
          </a:p>
          <a:p>
            <a:r>
              <a:rPr lang="ru-RU" sz="2400" dirty="0">
                <a:solidFill>
                  <a:schemeClr val="bg1"/>
                </a:solidFill>
              </a:rPr>
              <a:t>осуществление самой игры;</a:t>
            </a:r>
          </a:p>
          <a:p>
            <a:r>
              <a:rPr lang="ru-RU" sz="2400" dirty="0">
                <a:solidFill>
                  <a:schemeClr val="bg1"/>
                </a:solidFill>
              </a:rPr>
              <a:t>подведению итогов, результатов игровой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деятельности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89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47604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0" name="Picture 2" descr="C:\Users\Наталья\Desktop\д с\SAM_0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157" y="3396296"/>
            <a:ext cx="4232307" cy="3164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Наталья\Desktop\101_19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02" y="3429000"/>
            <a:ext cx="4176467" cy="3132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Наталья\Desktop\101_19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1771"/>
            <a:ext cx="4232307" cy="2919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Наталья\Desktop\101_19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7" y="401771"/>
            <a:ext cx="4176467" cy="2919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92697"/>
            <a:ext cx="777686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rgbClr val="FF0000"/>
                </a:solidFill>
              </a:rPr>
              <a:t>Человек не может по настоящему усовершенствоваться, если не помогает усовершенствоваться </a:t>
            </a:r>
            <a:r>
              <a:rPr lang="ru-RU" sz="3200" i="1" dirty="0" smtClean="0">
                <a:solidFill>
                  <a:srgbClr val="FF0000"/>
                </a:solidFill>
              </a:rPr>
              <a:t>другим.</a:t>
            </a:r>
            <a:endParaRPr lang="ru-RU" sz="3200" i="1" dirty="0">
              <a:solidFill>
                <a:srgbClr val="FF0000"/>
              </a:solidFill>
            </a:endParaRPr>
          </a:p>
          <a:p>
            <a:pPr algn="r"/>
            <a:r>
              <a:rPr lang="ru-RU" sz="3200" i="1" dirty="0">
                <a:solidFill>
                  <a:srgbClr val="FF0000"/>
                </a:solidFill>
              </a:rPr>
              <a:t>Чарльз Диккенс</a:t>
            </a:r>
          </a:p>
          <a:p>
            <a:endParaRPr lang="ru-RU" sz="3200" i="1" dirty="0"/>
          </a:p>
          <a:p>
            <a:r>
              <a:rPr lang="ru-RU" sz="3200" i="1" dirty="0">
                <a:solidFill>
                  <a:schemeClr val="bg1"/>
                </a:solidFill>
              </a:rPr>
              <a:t>Творите сами. Как нет детей без воображения, так нет и педагога без творческих </a:t>
            </a:r>
            <a:r>
              <a:rPr lang="ru-RU" sz="3200" i="1" dirty="0" smtClean="0">
                <a:solidFill>
                  <a:schemeClr val="bg1"/>
                </a:solidFill>
              </a:rPr>
              <a:t>порывов.</a:t>
            </a:r>
            <a:r>
              <a:rPr lang="ru-RU" i="1" dirty="0">
                <a:solidFill>
                  <a:schemeClr val="bg1"/>
                </a:solidFill>
              </a:rPr>
              <a:t/>
            </a:r>
            <a:br>
              <a:rPr lang="ru-RU" i="1" dirty="0">
                <a:solidFill>
                  <a:schemeClr val="bg1"/>
                </a:solidFill>
              </a:rPr>
            </a:br>
            <a:endParaRPr lang="ru-RU" i="1" dirty="0" smtClean="0">
              <a:solidFill>
                <a:schemeClr val="bg1"/>
              </a:solidFill>
            </a:endParaRPr>
          </a:p>
          <a:p>
            <a:r>
              <a:rPr lang="ru-RU" sz="4400" b="1" i="1" dirty="0" smtClean="0">
                <a:solidFill>
                  <a:srgbClr val="FF0000"/>
                </a:solidFill>
              </a:rPr>
              <a:t>Творческих Вам успехов!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273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1772816"/>
            <a:ext cx="5486400" cy="34642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07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80928"/>
            <a:ext cx="4597400" cy="15893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079" name="Прямоугольник 1"/>
          <p:cNvSpPr>
            <a:spLocks noChangeArrowheads="1"/>
          </p:cNvSpPr>
          <p:nvPr/>
        </p:nvSpPr>
        <p:spPr bwMode="auto">
          <a:xfrm>
            <a:off x="2286000" y="2828925"/>
            <a:ext cx="144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080" name="Прямоугольник 2"/>
          <p:cNvSpPr>
            <a:spLocks noChangeArrowheads="1"/>
          </p:cNvSpPr>
          <p:nvPr/>
        </p:nvSpPr>
        <p:spPr bwMode="auto">
          <a:xfrm>
            <a:off x="971600" y="3140968"/>
            <a:ext cx="30963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Технология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  <p:pic>
        <p:nvPicPr>
          <p:cNvPr id="308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628800"/>
            <a:ext cx="3563888" cy="3600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5580112" y="2348880"/>
            <a:ext cx="3563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Инструмент профессиональной </a:t>
            </a:r>
            <a:r>
              <a:rPr lang="ru-RU" sz="2800" dirty="0">
                <a:solidFill>
                  <a:schemeClr val="bg1"/>
                </a:solidFill>
              </a:rPr>
              <a:t>деятельности </a:t>
            </a:r>
            <a:r>
              <a:rPr lang="ru-RU" sz="2800" dirty="0" smtClean="0">
                <a:solidFill>
                  <a:schemeClr val="bg1"/>
                </a:solidFill>
              </a:rPr>
              <a:t>педагога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524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00B050"/>
                </a:solidFill>
              </a:rPr>
              <a:t>Современные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образовательные технологии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92D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85800" y="1579563"/>
            <a:ext cx="8077200" cy="601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85800" y="2425700"/>
            <a:ext cx="8099425" cy="600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92D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85800" y="3244850"/>
            <a:ext cx="8077200" cy="582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77863" y="3978275"/>
            <a:ext cx="8077200" cy="676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92D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93738" y="4811713"/>
            <a:ext cx="8069262" cy="619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176" name="Прямоугольник 3"/>
          <p:cNvSpPr>
            <a:spLocks noChangeArrowheads="1"/>
          </p:cNvSpPr>
          <p:nvPr/>
        </p:nvSpPr>
        <p:spPr bwMode="auto">
          <a:xfrm>
            <a:off x="0" y="1657350"/>
            <a:ext cx="8763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400" dirty="0" err="1">
                <a:solidFill>
                  <a:schemeClr val="bg1"/>
                </a:solidFill>
              </a:rPr>
              <a:t>Здоровьесберегающие</a:t>
            </a:r>
            <a:r>
              <a:rPr lang="ru-RU" altLang="ru-RU" sz="2400" dirty="0">
                <a:solidFill>
                  <a:schemeClr val="bg1"/>
                </a:solidFill>
              </a:rPr>
              <a:t> технологии</a:t>
            </a:r>
          </a:p>
        </p:txBody>
      </p:sp>
      <p:pic>
        <p:nvPicPr>
          <p:cNvPr id="717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3013" y="2538413"/>
            <a:ext cx="4035425" cy="371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178" name="Прямоугольник 5"/>
          <p:cNvSpPr>
            <a:spLocks noChangeArrowheads="1"/>
          </p:cNvSpPr>
          <p:nvPr/>
        </p:nvSpPr>
        <p:spPr bwMode="auto">
          <a:xfrm>
            <a:off x="685800" y="2538413"/>
            <a:ext cx="8077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dirty="0">
                <a:solidFill>
                  <a:schemeClr val="bg1"/>
                </a:solidFill>
              </a:rPr>
              <a:t>        Технология исследовательской деятельности</a:t>
            </a:r>
          </a:p>
        </p:txBody>
      </p:sp>
      <p:sp>
        <p:nvSpPr>
          <p:cNvPr id="7179" name="Прямоугольник 6"/>
          <p:cNvSpPr>
            <a:spLocks noChangeArrowheads="1"/>
          </p:cNvSpPr>
          <p:nvPr/>
        </p:nvSpPr>
        <p:spPr bwMode="auto">
          <a:xfrm>
            <a:off x="1439144" y="4509120"/>
            <a:ext cx="83894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endParaRPr lang="ru-RU" altLang="ru-RU" sz="2400" dirty="0">
              <a:solidFill>
                <a:schemeClr val="bg1"/>
              </a:solidFill>
            </a:endParaRPr>
          </a:p>
          <a:p>
            <a:pPr algn="l"/>
            <a:r>
              <a:rPr lang="ru-RU" altLang="ru-RU" sz="2400" dirty="0">
                <a:solidFill>
                  <a:schemeClr val="bg1"/>
                </a:solidFill>
              </a:rPr>
              <a:t>   </a:t>
            </a:r>
            <a:r>
              <a:rPr lang="ru-RU" altLang="ru-RU" sz="2400" dirty="0" smtClean="0">
                <a:solidFill>
                  <a:schemeClr val="bg1"/>
                </a:solidFill>
              </a:rPr>
              <a:t> Информационно-коммуникационные </a:t>
            </a:r>
            <a:r>
              <a:rPr lang="ru-RU" altLang="ru-RU" sz="2400" dirty="0">
                <a:solidFill>
                  <a:schemeClr val="bg1"/>
                </a:solidFill>
              </a:rPr>
              <a:t>технологии</a:t>
            </a:r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7180" name="Picture 17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71513" y="5583238"/>
            <a:ext cx="8091487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181" name="Прямоугольник 2"/>
          <p:cNvSpPr>
            <a:spLocks noChangeArrowheads="1"/>
          </p:cNvSpPr>
          <p:nvPr/>
        </p:nvSpPr>
        <p:spPr bwMode="auto">
          <a:xfrm>
            <a:off x="1763688" y="3284984"/>
            <a:ext cx="6975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sz="2400" dirty="0">
                <a:solidFill>
                  <a:schemeClr val="bg1"/>
                </a:solidFill>
              </a:rPr>
              <a:t>Технологии проектной деятельности</a:t>
            </a:r>
          </a:p>
        </p:txBody>
      </p:sp>
      <p:sp>
        <p:nvSpPr>
          <p:cNvPr id="7182" name="Прямоугольник 3"/>
          <p:cNvSpPr>
            <a:spLocks noChangeArrowheads="1"/>
          </p:cNvSpPr>
          <p:nvPr/>
        </p:nvSpPr>
        <p:spPr bwMode="auto">
          <a:xfrm>
            <a:off x="1763688" y="4077072"/>
            <a:ext cx="4104456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sz="2400" dirty="0">
                <a:solidFill>
                  <a:schemeClr val="bg1"/>
                </a:solidFill>
              </a:rPr>
              <a:t>Игровые технологии</a:t>
            </a:r>
          </a:p>
        </p:txBody>
      </p:sp>
      <p:sp>
        <p:nvSpPr>
          <p:cNvPr id="7183" name="Прямоугольник 4"/>
          <p:cNvSpPr>
            <a:spLocks noChangeArrowheads="1"/>
          </p:cNvSpPr>
          <p:nvPr/>
        </p:nvSpPr>
        <p:spPr bwMode="auto">
          <a:xfrm>
            <a:off x="644525" y="5703888"/>
            <a:ext cx="80946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Личностно-ориентированные технологии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2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2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176" grpId="0"/>
      <p:bldP spid="7178" grpId="0"/>
      <p:bldP spid="7179" grpId="0"/>
      <p:bldP spid="7181" grpId="0"/>
      <p:bldP spid="7182" grpId="0"/>
      <p:bldP spid="718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762000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Классификация </a:t>
            </a:r>
            <a:r>
              <a:rPr lang="ru-RU" b="1" dirty="0" err="1" smtClean="0">
                <a:solidFill>
                  <a:srgbClr val="00B050"/>
                </a:solidFill>
              </a:rPr>
              <a:t>здоровьесберегающих</a:t>
            </a:r>
            <a:r>
              <a:rPr lang="ru-RU" b="1" dirty="0" smtClean="0">
                <a:solidFill>
                  <a:srgbClr val="00B050"/>
                </a:solidFill>
              </a:rPr>
              <a:t> технологий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AutoShape 8"/>
          <p:cNvSpPr>
            <a:spLocks noChangeArrowheads="1"/>
          </p:cNvSpPr>
          <p:nvPr/>
        </p:nvSpPr>
        <p:spPr bwMode="gray">
          <a:xfrm>
            <a:off x="395536" y="1628800"/>
            <a:ext cx="2448272" cy="122413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0AF7A"/>
              </a:gs>
              <a:gs pos="100000">
                <a:srgbClr val="B0AF7A">
                  <a:gamma/>
                  <a:shade val="46275"/>
                  <a:invGamma/>
                </a:srgb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gray">
          <a:xfrm>
            <a:off x="3131840" y="1628800"/>
            <a:ext cx="2417440" cy="129614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BB7AB"/>
              </a:gs>
              <a:gs pos="100000">
                <a:srgbClr val="8BB7AB">
                  <a:gamma/>
                  <a:shade val="46275"/>
                  <a:invGamma/>
                </a:srgb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1D3A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gray">
          <a:xfrm>
            <a:off x="5796136" y="1628800"/>
            <a:ext cx="2376264" cy="129614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1D3A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AutoShape 16"/>
          <p:cNvSpPr>
            <a:spLocks noChangeArrowheads="1"/>
          </p:cNvSpPr>
          <p:nvPr/>
        </p:nvSpPr>
        <p:spPr bwMode="gray">
          <a:xfrm>
            <a:off x="251520" y="3501008"/>
            <a:ext cx="3403848" cy="2895600"/>
          </a:xfrm>
          <a:prstGeom prst="chevron">
            <a:avLst>
              <a:gd name="adj" fmla="val 17842"/>
            </a:avLst>
          </a:prstGeom>
          <a:gradFill rotWithShape="1">
            <a:gsLst>
              <a:gs pos="0">
                <a:srgbClr val="BEAF84">
                  <a:gamma/>
                  <a:shade val="46275"/>
                  <a:invGamma/>
                </a:srgbClr>
              </a:gs>
              <a:gs pos="50000">
                <a:srgbClr val="BEAF84"/>
              </a:gs>
              <a:gs pos="100000">
                <a:srgbClr val="BEAF84">
                  <a:gamma/>
                  <a:shade val="46275"/>
                  <a:invGamma/>
                </a:srgbClr>
              </a:gs>
            </a:gsLst>
            <a:lin ang="270000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gray">
          <a:xfrm>
            <a:off x="2915817" y="3501008"/>
            <a:ext cx="3187823" cy="2895600"/>
          </a:xfrm>
          <a:prstGeom prst="chevron">
            <a:avLst>
              <a:gd name="adj" fmla="val 17842"/>
            </a:avLst>
          </a:prstGeom>
          <a:gradFill rotWithShape="1">
            <a:gsLst>
              <a:gs pos="0">
                <a:srgbClr val="8BB7AB">
                  <a:gamma/>
                  <a:shade val="46275"/>
                  <a:invGamma/>
                </a:srgbClr>
              </a:gs>
              <a:gs pos="50000">
                <a:srgbClr val="8BB7AB"/>
              </a:gs>
              <a:gs pos="100000">
                <a:srgbClr val="8BB7AB">
                  <a:gamma/>
                  <a:shade val="46275"/>
                  <a:invGamma/>
                </a:srgbClr>
              </a:gs>
            </a:gsLst>
            <a:lin ang="270000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gray">
          <a:xfrm>
            <a:off x="5580112" y="3501008"/>
            <a:ext cx="3024336" cy="2895600"/>
          </a:xfrm>
          <a:prstGeom prst="chevron">
            <a:avLst>
              <a:gd name="adj" fmla="val 16468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67544" y="1628800"/>
            <a:ext cx="2376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Технологии сохранения и стимулирования здоровья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3501008"/>
            <a:ext cx="2520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Динамические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паузы</a:t>
            </a:r>
            <a:r>
              <a:rPr lang="ru-RU" b="1" dirty="0">
                <a:solidFill>
                  <a:schemeClr val="bg1"/>
                </a:solidFill>
              </a:rPr>
              <a:t>, подвижные 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игры, релаксация, гимнастика пальчиковая, гимнастика для глаз, гимнастика дыхательная, гимнастика </a:t>
            </a:r>
            <a:r>
              <a:rPr lang="ru-RU" b="1" dirty="0" smtClean="0">
                <a:solidFill>
                  <a:schemeClr val="bg1"/>
                </a:solidFill>
              </a:rPr>
              <a:t>бодрящая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9872" y="1700808"/>
            <a:ext cx="1776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Технологии обучения здоровому образу жизни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8144" y="1628801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Технологии </a:t>
            </a:r>
            <a:r>
              <a:rPr lang="ru-RU" b="1" dirty="0" err="1">
                <a:solidFill>
                  <a:srgbClr val="FFFF00"/>
                </a:solidFill>
              </a:rPr>
              <a:t>валеологического</a:t>
            </a:r>
            <a:r>
              <a:rPr lang="ru-RU" b="1" dirty="0">
                <a:solidFill>
                  <a:srgbClr val="FFFF00"/>
                </a:solidFill>
              </a:rPr>
              <a:t> просвещения родителей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0595" y="3573016"/>
            <a:ext cx="2520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endParaRPr lang="ru-RU" b="1" dirty="0"/>
          </a:p>
          <a:p>
            <a:r>
              <a:rPr lang="ru-RU" b="1" dirty="0" smtClean="0">
                <a:solidFill>
                  <a:schemeClr val="bg1"/>
                </a:solidFill>
              </a:rPr>
              <a:t>Физкультурное </a:t>
            </a:r>
            <a:r>
              <a:rPr lang="ru-RU" b="1" dirty="0">
                <a:solidFill>
                  <a:schemeClr val="bg1"/>
                </a:solidFill>
              </a:rPr>
              <a:t>занятие, коммуникативные игры, </a:t>
            </a:r>
            <a:r>
              <a:rPr lang="ru-RU" b="1" dirty="0" err="1">
                <a:solidFill>
                  <a:schemeClr val="bg1"/>
                </a:solidFill>
              </a:rPr>
              <a:t>самомассаж</a:t>
            </a:r>
            <a:r>
              <a:rPr lang="ru-RU" b="1" dirty="0">
                <a:solidFill>
                  <a:schemeClr val="bg1"/>
                </a:solidFill>
              </a:rPr>
              <a:t>, точечный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err="1" smtClean="0">
                <a:solidFill>
                  <a:schemeClr val="bg1"/>
                </a:solidFill>
              </a:rPr>
              <a:t>самомассаж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26156" y="3489559"/>
            <a:ext cx="26342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Информационые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стенды, групповые родительские собрания, практические показы, памятки, буклеты, дни открытых дверей, </a:t>
            </a:r>
            <a:r>
              <a:rPr lang="ru-RU" b="1" dirty="0" smtClean="0">
                <a:solidFill>
                  <a:schemeClr val="bg1"/>
                </a:solidFill>
              </a:rPr>
              <a:t>анкетирование, беседы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лья\Desktop\SAM_0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Фото к видеоролику\SAM_07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824"/>
            <a:ext cx="4355976" cy="3266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Фото к видеоролику\Заряд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" y="3429000"/>
            <a:ext cx="4084320" cy="3063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8620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B050"/>
                </a:solidFill>
              </a:rPr>
              <a:t>Технология проектирования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78" y="1340768"/>
            <a:ext cx="685800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33056"/>
            <a:ext cx="6858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60" y="2222065"/>
            <a:ext cx="6858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4" y="5657417"/>
            <a:ext cx="6858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78" y="3188457"/>
            <a:ext cx="685800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38" y="4869160"/>
            <a:ext cx="685800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1412776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chemeClr val="bg1"/>
                </a:solidFill>
              </a:rPr>
              <a:t>Исследовательские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2276872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400" dirty="0">
                <a:solidFill>
                  <a:schemeClr val="bg1"/>
                </a:solidFill>
              </a:rPr>
              <a:t>Творческие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3244334"/>
            <a:ext cx="3219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400" dirty="0">
                <a:solidFill>
                  <a:schemeClr val="bg1"/>
                </a:solidFill>
              </a:rPr>
              <a:t>Игровые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3244333"/>
            <a:ext cx="4536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907704" y="4005064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dirty="0" smtClean="0">
                <a:solidFill>
                  <a:schemeClr val="bg1"/>
                </a:solidFill>
              </a:rPr>
              <a:t>Краткосрочные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7704" y="4941168"/>
            <a:ext cx="604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dirty="0" smtClean="0">
                <a:solidFill>
                  <a:schemeClr val="bg1"/>
                </a:solidFill>
              </a:rPr>
              <a:t>Средней продолжительности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1720" y="5733256"/>
            <a:ext cx="247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dirty="0" smtClean="0">
                <a:solidFill>
                  <a:schemeClr val="bg1"/>
                </a:solidFill>
              </a:rPr>
              <a:t>Долгосрочные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286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я\5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2"/>
            <a:ext cx="3908425" cy="3236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503715"/>
            <a:ext cx="4248472" cy="318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6545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762000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Технологии исследовательской деятельности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4" name="Oval 23"/>
          <p:cNvSpPr>
            <a:spLocks noChangeArrowheads="1"/>
          </p:cNvSpPr>
          <p:nvPr/>
        </p:nvSpPr>
        <p:spPr bwMode="gray">
          <a:xfrm>
            <a:off x="251520" y="1988840"/>
            <a:ext cx="3344416" cy="324036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ru-RU" sz="2000" b="1" dirty="0" smtClean="0"/>
              <a:t>Структура  детского </a:t>
            </a:r>
          </a:p>
          <a:p>
            <a:r>
              <a:rPr lang="ru-RU" sz="2000" b="1" dirty="0" smtClean="0"/>
              <a:t>экспериментирования</a:t>
            </a:r>
            <a:endParaRPr lang="ru-RU" sz="2000" dirty="0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gray">
          <a:xfrm>
            <a:off x="2267744" y="1628800"/>
            <a:ext cx="5904656" cy="72008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5EEB7"/>
              </a:gs>
              <a:gs pos="100000">
                <a:srgbClr val="F5EEB7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gray">
          <a:xfrm>
            <a:off x="2987824" y="2420888"/>
            <a:ext cx="5256584" cy="72008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gray">
          <a:xfrm>
            <a:off x="3347864" y="3212976"/>
            <a:ext cx="5040560" cy="72008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5EEB7"/>
              </a:gs>
              <a:gs pos="100000">
                <a:srgbClr val="F5EEB7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gray">
          <a:xfrm>
            <a:off x="3059832" y="4005064"/>
            <a:ext cx="5184576" cy="72008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ED979"/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gray">
          <a:xfrm>
            <a:off x="2339752" y="4797152"/>
            <a:ext cx="5760640" cy="72008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5EEB7"/>
              </a:gs>
              <a:gs pos="100000">
                <a:srgbClr val="F5EEB7">
                  <a:gamma/>
                  <a:tint val="5882"/>
                  <a:invGamma/>
                </a:srgbClr>
              </a:gs>
            </a:gsLst>
            <a:lin ang="0" scaled="1"/>
          </a:gradFill>
          <a:ln w="38100" algn="ctr">
            <a:solidFill>
              <a:srgbClr val="C5A6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728" y="1772816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Выделение </a:t>
            </a:r>
            <a:r>
              <a:rPr lang="ru-RU" sz="2400" b="1" dirty="0">
                <a:solidFill>
                  <a:schemeClr val="bg1"/>
                </a:solidFill>
              </a:rPr>
              <a:t>и постановка проблемы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5856" y="2564904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 smtClean="0"/>
              <a:t> </a:t>
            </a:r>
            <a:r>
              <a:rPr lang="ru-RU" sz="2400" b="1" dirty="0">
                <a:solidFill>
                  <a:schemeClr val="bg1"/>
                </a:solidFill>
              </a:rPr>
              <a:t>Выдвижение гипотезы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3275856" y="3140968"/>
            <a:ext cx="5282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Поиск и предложение возможных вариантов решения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1880" y="4149080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dirty="0">
                <a:solidFill>
                  <a:schemeClr val="bg1"/>
                </a:solidFill>
              </a:rPr>
              <a:t>Сбор материала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2627783" y="4869160"/>
            <a:ext cx="6002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dirty="0">
                <a:solidFill>
                  <a:schemeClr val="bg1"/>
                </a:solidFill>
              </a:rPr>
              <a:t>Обобщение полученных </a:t>
            </a:r>
            <a:r>
              <a:rPr lang="ru-RU" sz="2400" b="1" dirty="0" smtClean="0">
                <a:solidFill>
                  <a:schemeClr val="bg1"/>
                </a:solidFill>
              </a:rPr>
              <a:t>данных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хнологии в  ДОУ\P2191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9" y="548680"/>
            <a:ext cx="7848870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D:\Документы\стол\Изображение 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5824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овременные образовательные технологии в ДОУ">
  <a:themeElements>
    <a:clrScheme name="CD100_dark_2002 7">
      <a:dk1>
        <a:srgbClr val="003B76"/>
      </a:dk1>
      <a:lt1>
        <a:srgbClr val="FFFFFF"/>
      </a:lt1>
      <a:dk2>
        <a:srgbClr val="003399"/>
      </a:dk2>
      <a:lt2>
        <a:srgbClr val="C0C0C0"/>
      </a:lt2>
      <a:accent1>
        <a:srgbClr val="FCC704"/>
      </a:accent1>
      <a:accent2>
        <a:srgbClr val="A01DD5"/>
      </a:accent2>
      <a:accent3>
        <a:srgbClr val="AAADCA"/>
      </a:accent3>
      <a:accent4>
        <a:srgbClr val="DADADA"/>
      </a:accent4>
      <a:accent5>
        <a:srgbClr val="FDE0AA"/>
      </a:accent5>
      <a:accent6>
        <a:srgbClr val="9119C1"/>
      </a:accent6>
      <a:hlink>
        <a:srgbClr val="66C5F4"/>
      </a:hlink>
      <a:folHlink>
        <a:srgbClr val="009999"/>
      </a:folHlink>
    </a:clrScheme>
    <a:fontScheme name="CD100_dark_200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100_dark_2002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5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6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126CD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7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66C5F4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Современные образовательные технологии в ДОУ</Template>
  <TotalTime>922</TotalTime>
  <Words>356</Words>
  <Application>Microsoft Office PowerPoint</Application>
  <PresentationFormat>Экран (4:3)</PresentationFormat>
  <Paragraphs>69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Современные образовательные технологии в ДОУ</vt:lpstr>
      <vt:lpstr>муниципальное бюджетное дошкольное образовательное учреждение « Детский сад комбинированного вида №102»</vt:lpstr>
      <vt:lpstr>Слайд 2</vt:lpstr>
      <vt:lpstr>Современные  образовательные технологии  </vt:lpstr>
      <vt:lpstr>Классификация здоровьесберегающих технологий</vt:lpstr>
      <vt:lpstr>Слайд 5</vt:lpstr>
      <vt:lpstr>Технология проектирования</vt:lpstr>
      <vt:lpstr>Слайд 7</vt:lpstr>
      <vt:lpstr>Технологии исследовательской деятельности</vt:lpstr>
      <vt:lpstr>Слайд 9</vt:lpstr>
      <vt:lpstr>Слайд 10</vt:lpstr>
      <vt:lpstr>   Информационно-коммуникационные технологии  </vt:lpstr>
      <vt:lpstr>Слайд 12</vt:lpstr>
      <vt:lpstr>   Ошибки при использовании информационно-коммуникационных  технологий  </vt:lpstr>
      <vt:lpstr> Личностно-ориентированные технологии</vt:lpstr>
      <vt:lpstr>Слайд 15</vt:lpstr>
      <vt:lpstr>Игровая технология </vt:lpstr>
      <vt:lpstr>Слайд 17</vt:lpstr>
      <vt:lpstr>Слайд 18</vt:lpstr>
    </vt:vector>
  </TitlesOfParts>
  <Company>DreamLair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казённое дошкольное образовательное учреждение «Ординский детский сад №1»</dc:title>
  <dc:creator>User</dc:creator>
  <cp:lastModifiedBy>uzer</cp:lastModifiedBy>
  <cp:revision>93</cp:revision>
  <dcterms:created xsi:type="dcterms:W3CDTF">2015-08-25T07:48:41Z</dcterms:created>
  <dcterms:modified xsi:type="dcterms:W3CDTF">2016-02-15T07:04:50Z</dcterms:modified>
</cp:coreProperties>
</file>