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68" r:id="rId5"/>
    <p:sldId id="270" r:id="rId6"/>
    <p:sldId id="272" r:id="rId7"/>
    <p:sldId id="276" r:id="rId8"/>
    <p:sldId id="277" r:id="rId9"/>
    <p:sldId id="273" r:id="rId10"/>
    <p:sldId id="274" r:id="rId11"/>
    <p:sldId id="278" r:id="rId12"/>
    <p:sldId id="275" r:id="rId13"/>
    <p:sldId id="279" r:id="rId14"/>
    <p:sldId id="28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CE1B-9A6D-4F28-A9FF-90FB72F9D90B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05F7-0C73-4CD2-9510-A31188DBB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CE1B-9A6D-4F28-A9FF-90FB72F9D90B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05F7-0C73-4CD2-9510-A31188DBB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CE1B-9A6D-4F28-A9FF-90FB72F9D90B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05F7-0C73-4CD2-9510-A31188DBB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9E034-8A7F-45D0-ACD1-38958F7129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CE1B-9A6D-4F28-A9FF-90FB72F9D90B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05F7-0C73-4CD2-9510-A31188DBB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CE1B-9A6D-4F28-A9FF-90FB72F9D90B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05F7-0C73-4CD2-9510-A31188DBB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CE1B-9A6D-4F28-A9FF-90FB72F9D90B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05F7-0C73-4CD2-9510-A31188DBB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CE1B-9A6D-4F28-A9FF-90FB72F9D90B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05F7-0C73-4CD2-9510-A31188DBB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CE1B-9A6D-4F28-A9FF-90FB72F9D90B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05F7-0C73-4CD2-9510-A31188DBB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CE1B-9A6D-4F28-A9FF-90FB72F9D90B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05F7-0C73-4CD2-9510-A31188DBB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CE1B-9A6D-4F28-A9FF-90FB72F9D90B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05F7-0C73-4CD2-9510-A31188DBB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CE1B-9A6D-4F28-A9FF-90FB72F9D90B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E3805F7-0C73-4CD2-9510-A31188DBB8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E3CE1B-9A6D-4F28-A9FF-90FB72F9D90B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3805F7-0C73-4CD2-9510-A31188DBB81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142984"/>
            <a:ext cx="4565500" cy="1828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Проблемы </a:t>
            </a:r>
            <a:br>
              <a:rPr lang="ru-RU" dirty="0" smtClean="0"/>
            </a:br>
            <a:r>
              <a:rPr lang="ru-RU" dirty="0" smtClean="0"/>
              <a:t>в семьях</a:t>
            </a:r>
            <a:br>
              <a:rPr lang="ru-RU" dirty="0" smtClean="0"/>
            </a:br>
            <a:r>
              <a:rPr lang="ru-RU" dirty="0" smtClean="0"/>
              <a:t> с детьми с ОВЗ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86380" y="4000504"/>
            <a:ext cx="2711160" cy="1752600"/>
          </a:xfrm>
        </p:spPr>
        <p:txBody>
          <a:bodyPr>
            <a:normAutofit/>
          </a:bodyPr>
          <a:lstStyle/>
          <a:p>
            <a:pPr algn="l"/>
            <a:r>
              <a:rPr lang="ru-RU" sz="2100" dirty="0" smtClean="0"/>
              <a:t>Выполнили:</a:t>
            </a:r>
            <a:endParaRPr lang="ru-RU" sz="2100" dirty="0" smtClean="0"/>
          </a:p>
          <a:p>
            <a:pPr algn="l"/>
            <a:r>
              <a:rPr lang="ru-RU" sz="2100" dirty="0" err="1" smtClean="0"/>
              <a:t>Ильинова</a:t>
            </a:r>
            <a:r>
              <a:rPr lang="ru-RU" sz="2100" dirty="0" smtClean="0"/>
              <a:t> О.В.</a:t>
            </a:r>
          </a:p>
          <a:p>
            <a:pPr algn="l"/>
            <a:endParaRPr lang="ru-RU" dirty="0"/>
          </a:p>
        </p:txBody>
      </p:sp>
      <p:pic>
        <p:nvPicPr>
          <p:cNvPr id="13314" name="Picture 2" descr="http://xn--b1agvs6c.xn--p1ai/uploaded/blogs/4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785794"/>
            <a:ext cx="3491978" cy="2643206"/>
          </a:xfrm>
          <a:prstGeom prst="rect">
            <a:avLst/>
          </a:prstGeom>
          <a:noFill/>
        </p:spPr>
      </p:pic>
      <p:sp>
        <p:nvSpPr>
          <p:cNvPr id="13316" name="AutoShape 4" descr="Картинки по запросу фотография семьи с ОВЗ c синдромом даун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318" name="Picture 6" descr="http://aupam.ru/pages/biblioteka/locman_po_zhizni/images/0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500438"/>
            <a:ext cx="3810000" cy="3152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4356100" y="4292600"/>
            <a:ext cx="485775" cy="833438"/>
          </a:xfrm>
          <a:prstGeom prst="downArrow">
            <a:avLst>
              <a:gd name="adj1" fmla="val 50000"/>
              <a:gd name="adj2" fmla="val 42892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4356100" y="2420938"/>
            <a:ext cx="485775" cy="833437"/>
          </a:xfrm>
          <a:prstGeom prst="downArrow">
            <a:avLst>
              <a:gd name="adj1" fmla="val 50000"/>
              <a:gd name="adj2" fmla="val 42892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571472" y="21429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08000"/>
                </a:solidFill>
                <a:latin typeface="Elephant" pitchFamily="18" charset="0"/>
              </a:rPr>
              <a:t>Модель формирования позиции родителей «особого» ребенка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827088" y="1557338"/>
            <a:ext cx="7632700" cy="1295400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solidFill>
                  <a:srgbClr val="FF6600"/>
                </a:solidFill>
              </a:rPr>
              <a:t>ПЕРВЫЙ ЭТАП</a:t>
            </a:r>
          </a:p>
          <a:p>
            <a:pPr algn="ctr"/>
            <a:r>
              <a:rPr lang="ru-RU" dirty="0"/>
              <a:t>Направлен на привлечение родителей </a:t>
            </a:r>
          </a:p>
          <a:p>
            <a:pPr algn="ctr"/>
            <a:r>
              <a:rPr lang="ru-RU" dirty="0"/>
              <a:t>к коррекционно-развивающему процессу.</a:t>
            </a:r>
          </a:p>
          <a:p>
            <a:pPr algn="ctr"/>
            <a:r>
              <a:rPr lang="ru-RU" sz="1600" i="1" dirty="0"/>
              <a:t>(важно убедить, что никто, кроме родителей, не поможет)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755650" y="3284538"/>
            <a:ext cx="7632700" cy="1368425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F6600"/>
                </a:solidFill>
              </a:rPr>
              <a:t>ВТОРОЙ ЭТАП</a:t>
            </a:r>
          </a:p>
          <a:p>
            <a:pPr algn="ctr"/>
            <a:r>
              <a:rPr lang="ru-RU"/>
              <a:t>Направлен на формирование увлечения родителей </a:t>
            </a:r>
          </a:p>
          <a:p>
            <a:pPr algn="ctr"/>
            <a:r>
              <a:rPr lang="ru-RU"/>
              <a:t>процессом развития ребенка. </a:t>
            </a:r>
          </a:p>
          <a:p>
            <a:pPr algn="ctr"/>
            <a:r>
              <a:rPr lang="ru-RU" sz="1600" i="1"/>
              <a:t>(важно показать ежедневные достижения,</a:t>
            </a:r>
          </a:p>
          <a:p>
            <a:pPr algn="ctr"/>
            <a:r>
              <a:rPr lang="ru-RU" sz="1600" i="1"/>
              <a:t> обучить отрабатывать задания специалистов)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84213" y="5157788"/>
            <a:ext cx="7632700" cy="1223962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F6600"/>
                </a:solidFill>
              </a:rPr>
              <a:t>ТРЕТИЙ ЭТАП</a:t>
            </a:r>
          </a:p>
          <a:p>
            <a:pPr algn="ctr"/>
            <a:r>
              <a:rPr lang="ru-RU"/>
              <a:t>Направлен на развитие творческих подходов родителей</a:t>
            </a:r>
          </a:p>
          <a:p>
            <a:pPr algn="ctr"/>
            <a:r>
              <a:rPr lang="ru-RU"/>
              <a:t> к обучению и развитию.</a:t>
            </a:r>
          </a:p>
          <a:p>
            <a:pPr algn="ctr"/>
            <a:r>
              <a:rPr lang="ru-RU" sz="1600" i="1"/>
              <a:t>(важно показать возможность родительских исследований)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714356"/>
            <a:ext cx="757242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Формы работы</a:t>
            </a:r>
          </a:p>
          <a:p>
            <a:endParaRPr lang="ru-RU" dirty="0" smtClean="0"/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индивидуальные консультации;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организация выездных мероприятий: экскурсий, поездок и т.д.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образовательные семинары;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психологические тренинги;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err="1" smtClean="0"/>
              <a:t>пресс-клубы</a:t>
            </a:r>
            <a:r>
              <a:rPr lang="ru-RU" sz="2400" dirty="0" smtClean="0"/>
              <a:t> и круглые столы;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общественные акции;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публикации опыта воспитания ребёнка в семье;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встречи с представителями власти;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участие в экспертизе динамики  развития ребёнка;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занятия в системе «Ребёнок – Родитель – Специалист».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сет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476250"/>
            <a:ext cx="2592388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5327650" cy="27352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8000"/>
                </a:solidFill>
                <a:latin typeface="Elephant" pitchFamily="18" charset="0"/>
              </a:rPr>
              <a:t>Результатами успешной работы </a:t>
            </a:r>
            <a:br>
              <a:rPr lang="ru-RU" b="1" dirty="0" smtClean="0">
                <a:solidFill>
                  <a:srgbClr val="008000"/>
                </a:solidFill>
                <a:latin typeface="Elephant" pitchFamily="18" charset="0"/>
              </a:rPr>
            </a:br>
            <a:r>
              <a:rPr lang="ru-RU" b="1" dirty="0" smtClean="0">
                <a:solidFill>
                  <a:srgbClr val="008000"/>
                </a:solidFill>
                <a:latin typeface="Elephant" pitchFamily="18" charset="0"/>
              </a:rPr>
              <a:t>с родителями являются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3132138" y="3284538"/>
            <a:ext cx="2736850" cy="2592387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tint val="20784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>
                <a:latin typeface="Arial" charset="0"/>
                <a:cs typeface="Arial" charset="0"/>
              </a:rPr>
              <a:t>Устойчивость</a:t>
            </a:r>
          </a:p>
          <a:p>
            <a:pPr algn="ctr">
              <a:defRPr/>
            </a:pPr>
            <a:r>
              <a:rPr lang="ru-RU">
                <a:latin typeface="Arial" charset="0"/>
                <a:cs typeface="Arial" charset="0"/>
              </a:rPr>
              <a:t>психо-</a:t>
            </a:r>
          </a:p>
          <a:p>
            <a:pPr algn="ctr">
              <a:defRPr/>
            </a:pPr>
            <a:r>
              <a:rPr lang="ru-RU">
                <a:latin typeface="Arial" charset="0"/>
                <a:cs typeface="Arial" charset="0"/>
              </a:rPr>
              <a:t>эмоционального</a:t>
            </a:r>
          </a:p>
          <a:p>
            <a:pPr algn="ctr">
              <a:defRPr/>
            </a:pPr>
            <a:r>
              <a:rPr lang="ru-RU">
                <a:latin typeface="Arial" charset="0"/>
                <a:cs typeface="Arial" charset="0"/>
              </a:rPr>
              <a:t>состояния</a:t>
            </a:r>
          </a:p>
          <a:p>
            <a:pPr algn="ctr">
              <a:defRPr/>
            </a:pPr>
            <a:r>
              <a:rPr lang="ru-RU">
                <a:latin typeface="Arial" charset="0"/>
                <a:cs typeface="Arial" charset="0"/>
              </a:rPr>
              <a:t>родителей</a:t>
            </a:r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323850" y="3213100"/>
            <a:ext cx="2735263" cy="2592388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tint val="2000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latin typeface="Arial" charset="0"/>
                <a:cs typeface="Arial" charset="0"/>
              </a:rPr>
              <a:t>Нормализация </a:t>
            </a:r>
          </a:p>
          <a:p>
            <a:pPr algn="ctr">
              <a:defRPr/>
            </a:pPr>
            <a:r>
              <a:rPr lang="ru-RU" dirty="0">
                <a:latin typeface="Arial" charset="0"/>
                <a:cs typeface="Arial" charset="0"/>
              </a:rPr>
              <a:t>эмоционального </a:t>
            </a:r>
          </a:p>
          <a:p>
            <a:pPr algn="ctr">
              <a:defRPr/>
            </a:pPr>
            <a:r>
              <a:rPr lang="ru-RU" dirty="0">
                <a:latin typeface="Arial" charset="0"/>
                <a:cs typeface="Arial" charset="0"/>
              </a:rPr>
              <a:t>состояния </a:t>
            </a:r>
          </a:p>
          <a:p>
            <a:pPr algn="ctr">
              <a:defRPr/>
            </a:pPr>
            <a:r>
              <a:rPr lang="ru-RU" dirty="0">
                <a:latin typeface="Arial" charset="0"/>
                <a:cs typeface="Arial" charset="0"/>
              </a:rPr>
              <a:t>ребенка</a:t>
            </a: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5940425" y="3284538"/>
            <a:ext cx="2844800" cy="252095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tint val="20392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>
                <a:latin typeface="Arial" charset="0"/>
                <a:cs typeface="Arial" charset="0"/>
              </a:rPr>
              <a:t>Создание в семье </a:t>
            </a:r>
          </a:p>
          <a:p>
            <a:pPr algn="ctr">
              <a:defRPr/>
            </a:pPr>
            <a:r>
              <a:rPr lang="ru-RU">
                <a:latin typeface="Arial" charset="0"/>
                <a:cs typeface="Arial" charset="0"/>
              </a:rPr>
              <a:t>коррекционно-</a:t>
            </a:r>
          </a:p>
          <a:p>
            <a:pPr algn="ctr">
              <a:defRPr/>
            </a:pPr>
            <a:r>
              <a:rPr lang="ru-RU">
                <a:latin typeface="Arial" charset="0"/>
                <a:cs typeface="Arial" charset="0"/>
              </a:rPr>
              <a:t>развивающей</a:t>
            </a:r>
          </a:p>
          <a:p>
            <a:pPr algn="ctr">
              <a:defRPr/>
            </a:pPr>
            <a:r>
              <a:rPr lang="ru-RU">
                <a:latin typeface="Arial" charset="0"/>
                <a:cs typeface="Arial" charset="0"/>
              </a:rPr>
              <a:t>среды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611188" y="5876925"/>
            <a:ext cx="7921625" cy="698500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50000">
                <a:srgbClr val="FFFFFF"/>
              </a:gs>
              <a:gs pos="100000">
                <a:srgbClr val="FFCC00"/>
              </a:gs>
            </a:gsLst>
            <a:lin ang="5400000" scaled="1"/>
          </a:gradFill>
          <a:ln w="1905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008080"/>
                </a:solidFill>
              </a:rPr>
              <a:t>РЕАЛИЗАЦИЯ ВОЗМОЖНОСТЕЙ РАЗВИТИЯ РЕБЕНКА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714356"/>
            <a:ext cx="778674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accent5">
                    <a:lumMod val="50000"/>
                  </a:schemeClr>
                </a:solidFill>
              </a:rPr>
              <a:t>Работа с родителями ведется  в пяти направлениях. </a:t>
            </a:r>
            <a:endParaRPr lang="ru-RU" sz="3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ru-RU" sz="3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 </a:t>
            </a:r>
            <a:endParaRPr lang="ru-RU" sz="32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3200" b="1" dirty="0" smtClean="0">
                <a:latin typeface="+mj-lt"/>
              </a:rPr>
              <a:t>1.</a:t>
            </a:r>
            <a:r>
              <a:rPr lang="ru-RU" sz="3200" b="1" i="1" dirty="0" smtClean="0">
                <a:latin typeface="+mj-lt"/>
              </a:rPr>
              <a:t>Образовательное направление</a:t>
            </a:r>
            <a:r>
              <a:rPr lang="ru-RU" sz="3200" b="1" dirty="0" smtClean="0">
                <a:latin typeface="+mj-lt"/>
              </a:rPr>
              <a:t>.</a:t>
            </a:r>
            <a:r>
              <a:rPr lang="ru-RU" sz="3200" dirty="0" smtClean="0">
                <a:latin typeface="+mj-lt"/>
              </a:rPr>
              <a:t> </a:t>
            </a:r>
          </a:p>
          <a:p>
            <a:r>
              <a:rPr lang="ru-RU" sz="3200" b="1" dirty="0" smtClean="0">
                <a:latin typeface="+mj-lt"/>
              </a:rPr>
              <a:t>2. </a:t>
            </a:r>
            <a:r>
              <a:rPr lang="ru-RU" sz="3200" b="1" i="1" dirty="0" smtClean="0">
                <a:latin typeface="+mj-lt"/>
              </a:rPr>
              <a:t>Психотерапевтическое направление</a:t>
            </a:r>
            <a:r>
              <a:rPr lang="ru-RU" sz="3200" b="1" dirty="0" smtClean="0">
                <a:latin typeface="+mj-lt"/>
              </a:rPr>
              <a:t>.</a:t>
            </a:r>
            <a:r>
              <a:rPr lang="ru-RU" sz="3200" dirty="0" smtClean="0">
                <a:latin typeface="+mj-lt"/>
              </a:rPr>
              <a:t> </a:t>
            </a:r>
          </a:p>
          <a:p>
            <a:r>
              <a:rPr lang="ru-RU" sz="3200" b="1" dirty="0" smtClean="0">
                <a:latin typeface="+mj-lt"/>
              </a:rPr>
              <a:t>3. </a:t>
            </a:r>
            <a:r>
              <a:rPr lang="ru-RU" sz="3200" b="1" i="1" dirty="0" smtClean="0">
                <a:latin typeface="+mj-lt"/>
              </a:rPr>
              <a:t>Социально- </a:t>
            </a:r>
            <a:r>
              <a:rPr lang="ru-RU" sz="3200" b="1" i="1" dirty="0" err="1" smtClean="0">
                <a:latin typeface="+mj-lt"/>
              </a:rPr>
              <a:t>тренинговое</a:t>
            </a:r>
            <a:r>
              <a:rPr lang="ru-RU" sz="3200" b="1" i="1" dirty="0" smtClean="0">
                <a:latin typeface="+mj-lt"/>
              </a:rPr>
              <a:t> направление</a:t>
            </a:r>
            <a:r>
              <a:rPr lang="ru-RU" sz="3200" b="1" dirty="0" smtClean="0">
                <a:latin typeface="+mj-lt"/>
              </a:rPr>
              <a:t>. </a:t>
            </a:r>
            <a:endParaRPr lang="ru-RU" sz="3200" dirty="0" smtClean="0">
              <a:latin typeface="+mj-lt"/>
            </a:endParaRPr>
          </a:p>
          <a:p>
            <a:r>
              <a:rPr lang="ru-RU" sz="3200" b="1" dirty="0" smtClean="0">
                <a:latin typeface="+mj-lt"/>
              </a:rPr>
              <a:t>4. </a:t>
            </a:r>
            <a:r>
              <a:rPr lang="ru-RU" sz="3200" b="1" i="1" dirty="0" smtClean="0">
                <a:latin typeface="+mj-lt"/>
              </a:rPr>
              <a:t>Правовое направление</a:t>
            </a:r>
            <a:endParaRPr lang="ru-RU" sz="3200" dirty="0" smtClean="0">
              <a:latin typeface="+mj-lt"/>
            </a:endParaRPr>
          </a:p>
          <a:p>
            <a:r>
              <a:rPr lang="ru-RU" sz="3200" b="1" dirty="0" smtClean="0">
                <a:latin typeface="+mj-lt"/>
              </a:rPr>
              <a:t>5. </a:t>
            </a:r>
            <a:r>
              <a:rPr lang="ru-RU" sz="3200" b="1" i="1" dirty="0" smtClean="0">
                <a:latin typeface="+mj-lt"/>
              </a:rPr>
              <a:t>Интеграционное направление</a:t>
            </a:r>
            <a:r>
              <a:rPr lang="ru-RU" sz="3200" b="1" dirty="0" smtClean="0">
                <a:latin typeface="+mj-lt"/>
              </a:rPr>
              <a:t>.</a:t>
            </a:r>
            <a:r>
              <a:rPr lang="ru-RU" sz="3200" dirty="0" smtClean="0">
                <a:latin typeface="+mj-lt"/>
              </a:rPr>
              <a:t> </a:t>
            </a:r>
            <a:endParaRPr lang="ru-RU" sz="3200" dirty="0">
              <a:latin typeface="+mj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N527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285728"/>
            <a:ext cx="7429552" cy="435771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8596" y="5143512"/>
            <a:ext cx="8286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i="1" dirty="0" smtClean="0">
                <a:solidFill>
                  <a:schemeClr val="accent5">
                    <a:lumMod val="50000"/>
                  </a:schemeClr>
                </a:solidFill>
              </a:rPr>
              <a:t>Спасибо за внимание!</a:t>
            </a:r>
            <a:endParaRPr lang="ru-RU" sz="6000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785794"/>
            <a:ext cx="77867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Рождение ребенка с отклонениями в развитии является тяжелым жизненным событием в семье. Трудности, связанные с воспитанием такого ребенка вызывают качественные изменения в жизни семьи.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28662" y="2500306"/>
            <a:ext cx="7143800" cy="35719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Уровни изменений в семье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3500438"/>
            <a:ext cx="2714644" cy="14287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Психологический уровень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28992" y="3500438"/>
            <a:ext cx="2357454" cy="14287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Социальный уровень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43636" y="3500438"/>
            <a:ext cx="2428892" cy="14287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Соматический уровень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3000372"/>
            <a:ext cx="8218487" cy="49053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200" b="1" dirty="0" smtClean="0">
                <a:solidFill>
                  <a:srgbClr val="008000"/>
                </a:solidFill>
                <a:latin typeface="Elephant" pitchFamily="18" charset="0"/>
              </a:rPr>
              <a:t>Стадии родительского стресса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755650" y="1484313"/>
            <a:ext cx="107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327400" y="1576388"/>
            <a:ext cx="1749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 flipV="1">
            <a:off x="3851275" y="1700212"/>
            <a:ext cx="649287" cy="1514473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 flipV="1">
            <a:off x="4500562" y="1628774"/>
            <a:ext cx="647701" cy="1585911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H="1">
            <a:off x="3995738" y="3643315"/>
            <a:ext cx="504824" cy="1658936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4500562" y="3571876"/>
            <a:ext cx="647700" cy="1724028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5148263" y="620713"/>
            <a:ext cx="3527425" cy="1800225"/>
          </a:xfrm>
          <a:prstGeom prst="flowChartTerminator">
            <a:avLst/>
          </a:prstGeom>
          <a:solidFill>
            <a:srgbClr val="FF9900">
              <a:alpha val="4509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u="sng" dirty="0">
                <a:solidFill>
                  <a:schemeClr val="tx2">
                    <a:lumMod val="75000"/>
                  </a:schemeClr>
                </a:solidFill>
              </a:rPr>
              <a:t>Вторая стадия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2800" dirty="0" smtClean="0"/>
              <a:t>период негативизма</a:t>
            </a:r>
          </a:p>
          <a:p>
            <a:pPr algn="ctr"/>
            <a:r>
              <a:rPr lang="ru-RU" sz="2800" dirty="0" smtClean="0"/>
              <a:t> </a:t>
            </a:r>
            <a:r>
              <a:rPr lang="ru-RU" sz="2800" dirty="0"/>
              <a:t>и отрицания</a:t>
            </a:r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395288" y="4076700"/>
            <a:ext cx="3600450" cy="2016125"/>
          </a:xfrm>
          <a:prstGeom prst="flowChartTerminator">
            <a:avLst/>
          </a:prstGeom>
          <a:solidFill>
            <a:srgbClr val="FF9900">
              <a:alpha val="4509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u="sng" dirty="0">
                <a:solidFill>
                  <a:schemeClr val="tx2">
                    <a:lumMod val="75000"/>
                  </a:schemeClr>
                </a:solidFill>
              </a:rPr>
              <a:t>Третья </a:t>
            </a:r>
            <a:r>
              <a:rPr lang="ru-RU" sz="2800" u="sng" dirty="0" smtClean="0">
                <a:solidFill>
                  <a:schemeClr val="tx2">
                    <a:lumMod val="75000"/>
                  </a:schemeClr>
                </a:solidFill>
              </a:rPr>
              <a:t>стадия</a:t>
            </a:r>
          </a:p>
          <a:p>
            <a:pPr algn="ctr"/>
            <a:r>
              <a:rPr lang="ru-RU" sz="2800" dirty="0" smtClean="0"/>
              <a:t> </a:t>
            </a:r>
            <a:r>
              <a:rPr lang="ru-RU" sz="2800" dirty="0" err="1"/>
              <a:t>горевание</a:t>
            </a:r>
            <a:endParaRPr lang="ru-RU" sz="2800" dirty="0"/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>
            <a:off x="5148263" y="4076700"/>
            <a:ext cx="3527425" cy="1944688"/>
          </a:xfrm>
          <a:prstGeom prst="flowChartTerminator">
            <a:avLst/>
          </a:prstGeom>
          <a:solidFill>
            <a:srgbClr val="FF9900">
              <a:alpha val="4509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u="sng" dirty="0">
                <a:solidFill>
                  <a:schemeClr val="tx2">
                    <a:lumMod val="75000"/>
                  </a:schemeClr>
                </a:solidFill>
              </a:rPr>
              <a:t>Четвертая стадия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2800" dirty="0" smtClean="0"/>
              <a:t> </a:t>
            </a:r>
            <a:r>
              <a:rPr lang="ru-RU" sz="2800" dirty="0"/>
              <a:t>адаптация</a:t>
            </a:r>
          </a:p>
        </p:txBody>
      </p:sp>
      <p:sp>
        <p:nvSpPr>
          <p:cNvPr id="10252" name="AutoShape 12"/>
          <p:cNvSpPr>
            <a:spLocks noChangeArrowheads="1"/>
          </p:cNvSpPr>
          <p:nvPr/>
        </p:nvSpPr>
        <p:spPr bwMode="auto">
          <a:xfrm>
            <a:off x="323850" y="620713"/>
            <a:ext cx="3527425" cy="1871662"/>
          </a:xfrm>
          <a:prstGeom prst="flowChartTerminator">
            <a:avLst/>
          </a:prstGeom>
          <a:solidFill>
            <a:srgbClr val="FF9900">
              <a:alpha val="4509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u="sng" dirty="0">
                <a:solidFill>
                  <a:schemeClr val="tx2">
                    <a:lumMod val="75000"/>
                  </a:schemeClr>
                </a:solidFill>
              </a:rPr>
              <a:t>Первая </a:t>
            </a:r>
            <a:r>
              <a:rPr lang="ru-RU" sz="2800" u="sng" dirty="0" smtClean="0">
                <a:solidFill>
                  <a:schemeClr val="tx2">
                    <a:lumMod val="75000"/>
                  </a:schemeClr>
                </a:solidFill>
              </a:rPr>
              <a:t>стадия</a:t>
            </a:r>
          </a:p>
          <a:p>
            <a:pPr algn="ctr"/>
            <a:r>
              <a:rPr lang="ru-RU" sz="2800" dirty="0" smtClean="0"/>
              <a:t> эмоциональная</a:t>
            </a:r>
          </a:p>
          <a:p>
            <a:pPr algn="ctr"/>
            <a:r>
              <a:rPr lang="ru-RU" sz="2800" dirty="0" smtClean="0"/>
              <a:t> </a:t>
            </a:r>
            <a:r>
              <a:rPr lang="ru-RU" sz="2800" dirty="0"/>
              <a:t>дезорганизация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8000"/>
                </a:solidFill>
                <a:latin typeface="Elephant" pitchFamily="18" charset="0"/>
              </a:rPr>
              <a:t>Периоды, связанные со стрессом в семьях, имеющих детей с проблемами в развитии</a:t>
            </a:r>
            <a:r>
              <a:rPr lang="en-US" sz="3200" b="1" dirty="0" smtClean="0">
                <a:solidFill>
                  <a:srgbClr val="008000"/>
                </a:solidFill>
                <a:latin typeface="Elephant" pitchFamily="18" charset="0"/>
              </a:rPr>
              <a:t> </a:t>
            </a:r>
            <a:r>
              <a:rPr lang="ru-RU" sz="3200" b="1" dirty="0" smtClean="0">
                <a:solidFill>
                  <a:srgbClr val="008000"/>
                </a:solidFill>
                <a:latin typeface="Elephant" pitchFamily="18" charset="0"/>
              </a:rPr>
              <a:t/>
            </a:r>
            <a:br>
              <a:rPr lang="ru-RU" sz="3200" b="1" dirty="0" smtClean="0">
                <a:solidFill>
                  <a:srgbClr val="008000"/>
                </a:solidFill>
                <a:latin typeface="Elephant" pitchFamily="18" charset="0"/>
              </a:rPr>
            </a:br>
            <a:r>
              <a:rPr lang="ru-RU" sz="2400" dirty="0" smtClean="0">
                <a:solidFill>
                  <a:srgbClr val="008000"/>
                </a:solidFill>
                <a:latin typeface="Elephant" pitchFamily="18" charset="0"/>
              </a:rPr>
              <a:t>(по </a:t>
            </a:r>
            <a:r>
              <a:rPr lang="ru-RU" sz="2400" dirty="0" err="1" smtClean="0">
                <a:solidFill>
                  <a:srgbClr val="008000"/>
                </a:solidFill>
                <a:latin typeface="Elephant" pitchFamily="18" charset="0"/>
              </a:rPr>
              <a:t>Торнбалл</a:t>
            </a:r>
            <a:r>
              <a:rPr lang="ru-RU" sz="2400" dirty="0" smtClean="0">
                <a:solidFill>
                  <a:srgbClr val="008000"/>
                </a:solidFill>
                <a:latin typeface="Elephant" pitchFamily="18" charset="0"/>
              </a:rPr>
              <a:t>)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971550" y="1773238"/>
            <a:ext cx="2520950" cy="28733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Рождение ребенка</a:t>
            </a:r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323850" y="1700213"/>
            <a:ext cx="50323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1</a:t>
            </a:r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323850" y="2708275"/>
            <a:ext cx="50323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2</a:t>
            </a:r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323850" y="3716338"/>
            <a:ext cx="50323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3</a:t>
            </a:r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323850" y="4797425"/>
            <a:ext cx="50323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4</a:t>
            </a:r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323850" y="5734050"/>
            <a:ext cx="50323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971550" y="2781300"/>
            <a:ext cx="2520950" cy="28892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Школьный возраст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971550" y="3789363"/>
            <a:ext cx="2519363" cy="28892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Подростковый возраст</a:t>
            </a: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971550" y="4868863"/>
            <a:ext cx="2520950" cy="28892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Период «выпуска»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971550" y="5734050"/>
            <a:ext cx="2520950" cy="50482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Постродительский </a:t>
            </a:r>
          </a:p>
          <a:p>
            <a:pPr algn="ctr"/>
            <a:r>
              <a:rPr lang="ru-RU"/>
              <a:t>период</a:t>
            </a:r>
          </a:p>
        </p:txBody>
      </p:sp>
      <p:sp>
        <p:nvSpPr>
          <p:cNvPr id="6157" name="AutoShape 13"/>
          <p:cNvSpPr>
            <a:spLocks noChangeArrowheads="1"/>
          </p:cNvSpPr>
          <p:nvPr/>
        </p:nvSpPr>
        <p:spPr bwMode="auto">
          <a:xfrm>
            <a:off x="3708400" y="1676400"/>
            <a:ext cx="5184775" cy="866775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600" dirty="0">
                <a:latin typeface="Arial" charset="0"/>
                <a:cs typeface="Arial" charset="0"/>
              </a:rPr>
              <a:t>Получение точного диагноза, эмоциональное </a:t>
            </a:r>
          </a:p>
          <a:p>
            <a:pPr>
              <a:defRPr/>
            </a:pPr>
            <a:r>
              <a:rPr lang="ru-RU" sz="1600" dirty="0">
                <a:latin typeface="Arial" charset="0"/>
                <a:cs typeface="Arial" charset="0"/>
              </a:rPr>
              <a:t>привыкание, информирование других членов </a:t>
            </a:r>
          </a:p>
          <a:p>
            <a:pPr>
              <a:defRPr/>
            </a:pPr>
            <a:r>
              <a:rPr lang="ru-RU" sz="1600" dirty="0">
                <a:latin typeface="Arial" charset="0"/>
                <a:cs typeface="Arial" charset="0"/>
              </a:rPr>
              <a:t>семьи</a:t>
            </a:r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827088" y="1916113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3492500" y="191611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0" name="AutoShape 16"/>
          <p:cNvSpPr>
            <a:spLocks noChangeArrowheads="1"/>
          </p:cNvSpPr>
          <p:nvPr/>
        </p:nvSpPr>
        <p:spPr bwMode="auto">
          <a:xfrm>
            <a:off x="3733800" y="2667000"/>
            <a:ext cx="5111750" cy="914400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600" dirty="0">
                <a:latin typeface="Arial" charset="0"/>
                <a:cs typeface="Arial" charset="0"/>
              </a:rPr>
              <a:t>Выбор формы обучения, устройство, переживание</a:t>
            </a:r>
          </a:p>
          <a:p>
            <a:pPr>
              <a:defRPr/>
            </a:pPr>
            <a:r>
              <a:rPr lang="ru-RU" sz="1600" dirty="0">
                <a:latin typeface="Arial" charset="0"/>
                <a:cs typeface="Arial" charset="0"/>
              </a:rPr>
              <a:t>реакции сверстников, организация внешкольной </a:t>
            </a:r>
          </a:p>
          <a:p>
            <a:pPr>
              <a:defRPr/>
            </a:pPr>
            <a:r>
              <a:rPr lang="ru-RU" sz="1600" dirty="0">
                <a:latin typeface="Arial" charset="0"/>
                <a:cs typeface="Arial" charset="0"/>
              </a:rPr>
              <a:t>деятельности </a:t>
            </a:r>
          </a:p>
        </p:txBody>
      </p:sp>
      <p:sp>
        <p:nvSpPr>
          <p:cNvPr id="6161" name="AutoShape 17"/>
          <p:cNvSpPr>
            <a:spLocks noChangeArrowheads="1"/>
          </p:cNvSpPr>
          <p:nvPr/>
        </p:nvSpPr>
        <p:spPr bwMode="auto">
          <a:xfrm>
            <a:off x="3708400" y="3644900"/>
            <a:ext cx="5111750" cy="914400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600">
                <a:latin typeface="Arial" charset="0"/>
                <a:cs typeface="Arial" charset="0"/>
              </a:rPr>
              <a:t>Проблемы с сексуальностью, переживание </a:t>
            </a:r>
          </a:p>
          <a:p>
            <a:pPr>
              <a:defRPr/>
            </a:pPr>
            <a:r>
              <a:rPr lang="ru-RU" sz="1600">
                <a:latin typeface="Arial" charset="0"/>
                <a:cs typeface="Arial" charset="0"/>
              </a:rPr>
              <a:t>изоляции от сверстников, планирование будущей </a:t>
            </a:r>
          </a:p>
          <a:p>
            <a:pPr>
              <a:defRPr/>
            </a:pPr>
            <a:r>
              <a:rPr lang="ru-RU" sz="1600">
                <a:latin typeface="Arial" charset="0"/>
                <a:cs typeface="Arial" charset="0"/>
              </a:rPr>
              <a:t>занятости</a:t>
            </a:r>
          </a:p>
        </p:txBody>
      </p:sp>
      <p:sp>
        <p:nvSpPr>
          <p:cNvPr id="6162" name="AutoShape 18"/>
          <p:cNvSpPr>
            <a:spLocks noChangeArrowheads="1"/>
          </p:cNvSpPr>
          <p:nvPr/>
        </p:nvSpPr>
        <p:spPr bwMode="auto">
          <a:xfrm>
            <a:off x="3708400" y="4652963"/>
            <a:ext cx="5111750" cy="914400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600">
                <a:latin typeface="Arial" charset="0"/>
                <a:cs typeface="Arial" charset="0"/>
              </a:rPr>
              <a:t>Привыкание к семейной ответственности, выбор</a:t>
            </a:r>
          </a:p>
          <a:p>
            <a:pPr>
              <a:defRPr/>
            </a:pPr>
            <a:r>
              <a:rPr lang="ru-RU" sz="1600">
                <a:latin typeface="Arial" charset="0"/>
                <a:cs typeface="Arial" charset="0"/>
              </a:rPr>
              <a:t>проживания, переживание дефицита возможностей</a:t>
            </a:r>
          </a:p>
          <a:p>
            <a:pPr>
              <a:defRPr/>
            </a:pPr>
            <a:r>
              <a:rPr lang="ru-RU" sz="1600">
                <a:latin typeface="Arial" charset="0"/>
                <a:cs typeface="Arial" charset="0"/>
              </a:rPr>
              <a:t>его социализации</a:t>
            </a:r>
          </a:p>
        </p:txBody>
      </p:sp>
      <p:sp>
        <p:nvSpPr>
          <p:cNvPr id="6163" name="AutoShape 19"/>
          <p:cNvSpPr>
            <a:spLocks noChangeArrowheads="1"/>
          </p:cNvSpPr>
          <p:nvPr/>
        </p:nvSpPr>
        <p:spPr bwMode="auto">
          <a:xfrm>
            <a:off x="3708400" y="5661025"/>
            <a:ext cx="5184775" cy="914400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600" dirty="0">
                <a:latin typeface="Arial" charset="0"/>
                <a:cs typeface="Arial" charset="0"/>
              </a:rPr>
              <a:t>Перестройка взаимоотношений в семье,</a:t>
            </a:r>
          </a:p>
          <a:p>
            <a:pPr>
              <a:defRPr/>
            </a:pPr>
            <a:r>
              <a:rPr lang="ru-RU" sz="1600" dirty="0">
                <a:latin typeface="Arial" charset="0"/>
                <a:cs typeface="Arial" charset="0"/>
              </a:rPr>
              <a:t>взаимодействие со специалистами по месту </a:t>
            </a:r>
          </a:p>
          <a:p>
            <a:pPr>
              <a:defRPr/>
            </a:pPr>
            <a:r>
              <a:rPr lang="ru-RU" sz="1600" dirty="0">
                <a:latin typeface="Arial" charset="0"/>
                <a:cs typeface="Arial" charset="0"/>
              </a:rPr>
              <a:t>пребывания ребенка</a:t>
            </a:r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3492500" y="29241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827088" y="292417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827088" y="393382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>
            <a:off x="3492500" y="393382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827088" y="501332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>
            <a:off x="3492500" y="501332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>
            <a:off x="827088" y="5949950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3" name="Line 27"/>
          <p:cNvSpPr>
            <a:spLocks noChangeShapeType="1"/>
          </p:cNvSpPr>
          <p:nvPr/>
        </p:nvSpPr>
        <p:spPr bwMode="auto">
          <a:xfrm>
            <a:off x="3492500" y="594995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>
            <a:off x="539750" y="213360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45" name="Line 29"/>
          <p:cNvSpPr>
            <a:spLocks noChangeShapeType="1"/>
          </p:cNvSpPr>
          <p:nvPr/>
        </p:nvSpPr>
        <p:spPr bwMode="auto">
          <a:xfrm>
            <a:off x="539750" y="3141663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46" name="Line 30"/>
          <p:cNvSpPr>
            <a:spLocks noChangeShapeType="1"/>
          </p:cNvSpPr>
          <p:nvPr/>
        </p:nvSpPr>
        <p:spPr bwMode="auto">
          <a:xfrm>
            <a:off x="539750" y="41497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47" name="Line 31"/>
          <p:cNvSpPr>
            <a:spLocks noChangeShapeType="1"/>
          </p:cNvSpPr>
          <p:nvPr/>
        </p:nvSpPr>
        <p:spPr bwMode="auto">
          <a:xfrm>
            <a:off x="539750" y="52292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8000"/>
                </a:solidFill>
                <a:latin typeface="Elephant" pitchFamily="18" charset="0"/>
              </a:rPr>
              <a:t>Механизмы поведения родителей в стрессовой ситуации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5000628" y="3000372"/>
            <a:ext cx="3748084" cy="2613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ru-RU" sz="1400" dirty="0" smtClean="0"/>
              <a:t>Нежелание  </a:t>
            </a:r>
            <a:r>
              <a:rPr lang="ru-RU" sz="1400" dirty="0"/>
              <a:t>родителей  принимать  медицинские диагнозы</a:t>
            </a:r>
            <a:r>
              <a:rPr lang="ru-RU" sz="1400" dirty="0" smtClean="0"/>
              <a:t>, избегание </a:t>
            </a:r>
            <a:r>
              <a:rPr lang="ru-RU" sz="1400" dirty="0"/>
              <a:t>специалистов, констатирующих реальную ситуацию.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ru-RU" sz="1400" dirty="0" smtClean="0"/>
              <a:t> </a:t>
            </a:r>
            <a:r>
              <a:rPr lang="ru-RU" sz="1400" dirty="0"/>
              <a:t>Неоднозначное отношение к комплексной </a:t>
            </a:r>
            <a:r>
              <a:rPr lang="ru-RU" sz="1400" dirty="0" err="1"/>
              <a:t>психолого-медико-педагогической</a:t>
            </a:r>
            <a:r>
              <a:rPr lang="ru-RU" sz="1400" dirty="0"/>
              <a:t>  помощи  (перекосы в придания  значимости или медицине, или педагогике</a:t>
            </a:r>
            <a:r>
              <a:rPr lang="ru-RU" sz="1400" dirty="0" smtClean="0"/>
              <a:t>).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ru-RU" sz="1400" dirty="0" smtClean="0"/>
              <a:t> </a:t>
            </a:r>
            <a:r>
              <a:rPr lang="ru-RU" sz="1400" dirty="0"/>
              <a:t>Склонность родителей скрывать факты </a:t>
            </a:r>
            <a:r>
              <a:rPr lang="ru-RU" sz="1400" dirty="0" smtClean="0"/>
              <a:t>проблемного  </a:t>
            </a:r>
            <a:r>
              <a:rPr lang="ru-RU" sz="1400" dirty="0"/>
              <a:t>развития ребенка в общении с </a:t>
            </a:r>
            <a:r>
              <a:rPr lang="ru-RU" sz="1400" dirty="0" smtClean="0"/>
              <a:t>окружающими</a:t>
            </a:r>
            <a:r>
              <a:rPr lang="ru-RU" sz="1400" dirty="0"/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928802"/>
            <a:ext cx="2786082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Сознательные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286380" y="1928802"/>
            <a:ext cx="2857520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Бессознательные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28596" y="3000372"/>
            <a:ext cx="3571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400" dirty="0" smtClean="0"/>
              <a:t>Активная социальная позиция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Участие в различных социальных </a:t>
            </a:r>
            <a:r>
              <a:rPr lang="ru-RU" sz="1400" dirty="0" err="1" smtClean="0"/>
              <a:t>объеденениях</a:t>
            </a:r>
            <a:endParaRPr lang="ru-RU" sz="1400" dirty="0" smtClean="0"/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Встреча со специалистами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b="1" dirty="0" smtClean="0">
                <a:solidFill>
                  <a:srgbClr val="008000"/>
                </a:solidFill>
                <a:latin typeface="Elephant" pitchFamily="18" charset="0"/>
              </a:rPr>
              <a:t>Семья с «особым» ребенком</a:t>
            </a:r>
          </a:p>
        </p:txBody>
      </p:sp>
      <p:pic>
        <p:nvPicPr>
          <p:cNvPr id="13315" name="Picture 3" descr="j040424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3938" y="1268413"/>
            <a:ext cx="15684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539750" y="3213100"/>
            <a:ext cx="8385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914400" algn="l"/>
              </a:tabLst>
            </a:pPr>
            <a:r>
              <a:rPr lang="ru-RU"/>
              <a:t>      </a:t>
            </a:r>
            <a:r>
              <a:rPr lang="ru-RU" b="1" i="1">
                <a:solidFill>
                  <a:srgbClr val="9900CC"/>
                </a:solidFill>
                <a:latin typeface="Tahoma" pitchFamily="34" charset="0"/>
              </a:rPr>
              <a:t>ПОНИМАЕТ ПРОБЛЕМУ                      НЕ ПОНИМАЕТ ПРОБЛЕМУ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5148263" y="2420938"/>
            <a:ext cx="1439862" cy="792162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H="1">
            <a:off x="2339975" y="2420938"/>
            <a:ext cx="1223963" cy="720725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5292725" y="4076700"/>
            <a:ext cx="143986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9900CC"/>
                </a:solidFill>
                <a:latin typeface="Arial Narrow" pitchFamily="34" charset="0"/>
              </a:rPr>
              <a:t>ПРИНИМАЕТ ПРОБЛЕМУ</a:t>
            </a:r>
            <a:r>
              <a:rPr lang="ru-RU" sz="1400" b="1">
                <a:latin typeface="Arial Narrow" pitchFamily="34" charset="0"/>
              </a:rPr>
              <a:t>          </a:t>
            </a:r>
          </a:p>
          <a:p>
            <a:pPr algn="ctr"/>
            <a:endParaRPr lang="ru-RU" sz="1400">
              <a:latin typeface="Arial Narrow" pitchFamily="34" charset="0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164388" y="4076700"/>
            <a:ext cx="14414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9900CC"/>
                </a:solidFill>
                <a:latin typeface="Arial Narrow" pitchFamily="34" charset="0"/>
              </a:rPr>
              <a:t>НЕ ПРИНИМАЕТ </a:t>
            </a:r>
          </a:p>
          <a:p>
            <a:pPr algn="ctr"/>
            <a:r>
              <a:rPr lang="ru-RU" sz="1400" b="1">
                <a:solidFill>
                  <a:srgbClr val="9900CC"/>
                </a:solidFill>
                <a:latin typeface="Arial Narrow" pitchFamily="34" charset="0"/>
              </a:rPr>
              <a:t>ПРОБЛЕМУ</a:t>
            </a:r>
            <a:r>
              <a:rPr lang="ru-RU" sz="1400">
                <a:latin typeface="Arial Narrow" pitchFamily="34" charset="0"/>
              </a:rPr>
              <a:t>                       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827088" y="4076700"/>
            <a:ext cx="143986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9900CC"/>
                </a:solidFill>
                <a:latin typeface="Arial Narrow" pitchFamily="34" charset="0"/>
              </a:rPr>
              <a:t>ПРИНИМАЕТ </a:t>
            </a:r>
          </a:p>
          <a:p>
            <a:pPr algn="ctr"/>
            <a:r>
              <a:rPr lang="ru-RU" sz="1400" b="1">
                <a:solidFill>
                  <a:srgbClr val="9900CC"/>
                </a:solidFill>
                <a:latin typeface="Arial Narrow" pitchFamily="34" charset="0"/>
              </a:rPr>
              <a:t> ПРОБЛЕМУ          </a:t>
            </a:r>
          </a:p>
          <a:p>
            <a:pPr algn="ctr"/>
            <a:endParaRPr lang="ru-RU" sz="1400">
              <a:solidFill>
                <a:srgbClr val="9900CC"/>
              </a:solidFill>
              <a:latin typeface="Arial Narrow" pitchFamily="34" charset="0"/>
            </a:endParaRP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2627313" y="4076700"/>
            <a:ext cx="14414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9900CC"/>
                </a:solidFill>
                <a:latin typeface="Arial Narrow" pitchFamily="34" charset="0"/>
              </a:rPr>
              <a:t>НЕ ПРИНИМАЕТ </a:t>
            </a:r>
          </a:p>
          <a:p>
            <a:pPr algn="ctr"/>
            <a:r>
              <a:rPr lang="ru-RU" sz="1400" b="1">
                <a:solidFill>
                  <a:srgbClr val="9900CC"/>
                </a:solidFill>
                <a:latin typeface="Arial Narrow" pitchFamily="34" charset="0"/>
              </a:rPr>
              <a:t>ПРОБЛЕМУ</a:t>
            </a:r>
            <a:r>
              <a:rPr lang="ru-RU" sz="1400">
                <a:latin typeface="Arial Narrow" pitchFamily="34" charset="0"/>
              </a:rPr>
              <a:t>                       </a:t>
            </a:r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2843213" y="3573463"/>
            <a:ext cx="433387" cy="503237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H="1">
            <a:off x="1547813" y="3573463"/>
            <a:ext cx="431800" cy="503237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H="1">
            <a:off x="5867400" y="3573463"/>
            <a:ext cx="431800" cy="503237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7451725" y="3573463"/>
            <a:ext cx="433388" cy="503237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393700" y="5387975"/>
            <a:ext cx="1639888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b="1">
                <a:solidFill>
                  <a:srgbClr val="008000"/>
                </a:solidFill>
                <a:latin typeface="Elephant" pitchFamily="18" charset="0"/>
              </a:rPr>
              <a:t>ИЩЕТ </a:t>
            </a:r>
          </a:p>
          <a:p>
            <a:pPr algn="ctr"/>
            <a:r>
              <a:rPr lang="ru-RU" b="1">
                <a:solidFill>
                  <a:srgbClr val="008000"/>
                </a:solidFill>
                <a:latin typeface="Elephant" pitchFamily="18" charset="0"/>
              </a:rPr>
              <a:t>  ПОМОЩЬ</a:t>
            </a:r>
            <a:r>
              <a:rPr lang="ru-RU" sz="2000" b="1">
                <a:solidFill>
                  <a:srgbClr val="008000"/>
                </a:solidFill>
                <a:latin typeface="Elephant" pitchFamily="18" charset="0"/>
              </a:rPr>
              <a:t>   </a:t>
            </a: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2344738" y="5403850"/>
            <a:ext cx="15382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b="1">
                <a:solidFill>
                  <a:srgbClr val="008000"/>
                </a:solidFill>
                <a:latin typeface="Elephant" pitchFamily="18" charset="0"/>
              </a:rPr>
              <a:t>ЗАКРЫТАЯ </a:t>
            </a:r>
          </a:p>
          <a:p>
            <a:pPr algn="ctr"/>
            <a:r>
              <a:rPr lang="ru-RU" b="1">
                <a:solidFill>
                  <a:srgbClr val="008000"/>
                </a:solidFill>
                <a:latin typeface="Elephant" pitchFamily="18" charset="0"/>
              </a:rPr>
              <a:t>СЕМЬЯ   </a:t>
            </a: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4238625" y="5387975"/>
            <a:ext cx="210185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b="1">
                <a:solidFill>
                  <a:srgbClr val="008000"/>
                </a:solidFill>
                <a:latin typeface="Elephant" pitchFamily="18" charset="0"/>
              </a:rPr>
              <a:t>ИНТУИТИВНОЕ</a:t>
            </a:r>
          </a:p>
          <a:p>
            <a:pPr algn="ctr"/>
            <a:r>
              <a:rPr lang="ru-RU" b="1">
                <a:solidFill>
                  <a:srgbClr val="008000"/>
                </a:solidFill>
                <a:latin typeface="Elephant" pitchFamily="18" charset="0"/>
              </a:rPr>
              <a:t>  ВОСПИТАНИЕ</a:t>
            </a:r>
            <a:r>
              <a:rPr lang="ru-RU" sz="2000" b="1">
                <a:solidFill>
                  <a:srgbClr val="008000"/>
                </a:solidFill>
                <a:latin typeface="Elephant" pitchFamily="18" charset="0"/>
              </a:rPr>
              <a:t>  </a:t>
            </a:r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6551613" y="5403850"/>
            <a:ext cx="24653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b="1">
                <a:solidFill>
                  <a:srgbClr val="008000"/>
                </a:solidFill>
                <a:latin typeface="Elephant" pitchFamily="18" charset="0"/>
              </a:rPr>
              <a:t>МУЛЬТИСЛОЖНАЯ</a:t>
            </a:r>
          </a:p>
          <a:p>
            <a:pPr algn="ctr"/>
            <a:r>
              <a:rPr lang="ru-RU" b="1">
                <a:solidFill>
                  <a:srgbClr val="008000"/>
                </a:solidFill>
                <a:latin typeface="Elephant" pitchFamily="18" charset="0"/>
              </a:rPr>
              <a:t>СИТУАЦИЯ  </a:t>
            </a:r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 flipH="1">
            <a:off x="5724525" y="4652963"/>
            <a:ext cx="0" cy="720725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 flipH="1">
            <a:off x="1331913" y="4581525"/>
            <a:ext cx="0" cy="792163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 flipH="1">
            <a:off x="3348038" y="4652963"/>
            <a:ext cx="0" cy="792162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 flipH="1">
            <a:off x="7885113" y="4652963"/>
            <a:ext cx="0" cy="792162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642918"/>
            <a:ext cx="835824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Важные условия для активного вовлечения родителей в процесс коррекционно-развивающей работы:</a:t>
            </a:r>
          </a:p>
          <a:p>
            <a:endParaRPr lang="ru-RU" sz="3200" dirty="0" smtClean="0"/>
          </a:p>
          <a:p>
            <a:endParaRPr lang="ru-RU" sz="3200" dirty="0" smtClean="0"/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Педагогическая компетентность родителей: знание основных особенностей и закономерностей физического и психического развития, владения адекватными способами взаимодействия с ребенком.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Адекватное отношение к дефекту ребенка.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Эмоциональное принятие, любовь к ребенку.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642918"/>
            <a:ext cx="59293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</a:rPr>
              <a:t>Поддержка родителей</a:t>
            </a:r>
            <a:endParaRPr lang="ru-RU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28596" y="2071678"/>
            <a:ext cx="3714776" cy="135732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Организационная</a:t>
            </a:r>
            <a:endParaRPr lang="ru-RU" sz="2000" b="1" dirty="0"/>
          </a:p>
        </p:txBody>
      </p:sp>
      <p:sp>
        <p:nvSpPr>
          <p:cNvPr id="4" name="Овал 3"/>
          <p:cNvSpPr/>
          <p:nvPr/>
        </p:nvSpPr>
        <p:spPr>
          <a:xfrm>
            <a:off x="5143504" y="2000240"/>
            <a:ext cx="3643338" cy="128588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sz="2000" b="1" dirty="0" smtClean="0"/>
              <a:t>Юридическая </a:t>
            </a:r>
            <a:endParaRPr lang="ru-RU" sz="2000" b="1" dirty="0"/>
          </a:p>
        </p:txBody>
      </p:sp>
      <p:sp>
        <p:nvSpPr>
          <p:cNvPr id="5" name="Овал 4"/>
          <p:cNvSpPr/>
          <p:nvPr/>
        </p:nvSpPr>
        <p:spPr>
          <a:xfrm>
            <a:off x="2928926" y="4214818"/>
            <a:ext cx="3857652" cy="142876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Медицинская</a:t>
            </a:r>
            <a:endParaRPr lang="ru-RU" sz="2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6035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smtClean="0">
                <a:solidFill>
                  <a:srgbClr val="008000"/>
                </a:solidFill>
                <a:latin typeface="Elephant" pitchFamily="18" charset="0"/>
              </a:rPr>
              <a:t>Информация, необходимая для организации поддержки семьи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73238"/>
            <a:ext cx="8229600" cy="47529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008000"/>
              </a:buClr>
              <a:buFont typeface="Wingdings" pitchFamily="2" charset="2"/>
              <a:buChar char="Ä"/>
            </a:pPr>
            <a:r>
              <a:rPr lang="ru-RU" sz="2400" b="1" i="1" smtClean="0"/>
              <a:t>Состав семьи, возраст, профессии</a:t>
            </a:r>
          </a:p>
          <a:p>
            <a:pPr eaLnBrk="1" hangingPunct="1">
              <a:lnSpc>
                <a:spcPct val="80000"/>
              </a:lnSpc>
              <a:buClr>
                <a:srgbClr val="008000"/>
              </a:buClr>
              <a:buFont typeface="Wingdings" pitchFamily="2" charset="2"/>
              <a:buChar char="Ä"/>
            </a:pPr>
            <a:r>
              <a:rPr lang="ru-RU" sz="2400" b="1" i="1" smtClean="0"/>
              <a:t>Образовательный и культурный уровни взрослых</a:t>
            </a:r>
          </a:p>
          <a:p>
            <a:pPr eaLnBrk="1" hangingPunct="1">
              <a:lnSpc>
                <a:spcPct val="80000"/>
              </a:lnSpc>
              <a:buClr>
                <a:srgbClr val="008000"/>
              </a:buClr>
              <a:buFont typeface="Wingdings" pitchFamily="2" charset="2"/>
              <a:buChar char="Ä"/>
            </a:pPr>
            <a:r>
              <a:rPr lang="ru-RU" sz="2400" b="1" i="1" smtClean="0"/>
              <a:t>Общая семейная атмосфера, характер семейных взаимоотношений, степень эмоциональной близости</a:t>
            </a:r>
          </a:p>
          <a:p>
            <a:pPr eaLnBrk="1" hangingPunct="1">
              <a:lnSpc>
                <a:spcPct val="80000"/>
              </a:lnSpc>
              <a:buClr>
                <a:srgbClr val="008000"/>
              </a:buClr>
              <a:buFont typeface="Wingdings" pitchFamily="2" charset="2"/>
              <a:buChar char="Ä"/>
            </a:pPr>
            <a:r>
              <a:rPr lang="ru-RU" sz="2400" b="1" i="1" smtClean="0"/>
              <a:t>Приоритеты в воспитании, согласованность взрослых в требованиях к ребенку</a:t>
            </a:r>
          </a:p>
          <a:p>
            <a:pPr eaLnBrk="1" hangingPunct="1">
              <a:lnSpc>
                <a:spcPct val="80000"/>
              </a:lnSpc>
              <a:buClr>
                <a:srgbClr val="008000"/>
              </a:buClr>
              <a:buFont typeface="Wingdings" pitchFamily="2" charset="2"/>
              <a:buChar char="Ä"/>
            </a:pPr>
            <a:r>
              <a:rPr lang="ru-RU" sz="2400" b="1" i="1" smtClean="0"/>
              <a:t>Материальные условия</a:t>
            </a:r>
          </a:p>
          <a:p>
            <a:pPr eaLnBrk="1" hangingPunct="1">
              <a:lnSpc>
                <a:spcPct val="80000"/>
              </a:lnSpc>
              <a:buClr>
                <a:srgbClr val="008000"/>
              </a:buClr>
              <a:buFont typeface="Wingdings" pitchFamily="2" charset="2"/>
              <a:buChar char="Ä"/>
            </a:pPr>
            <a:r>
              <a:rPr lang="ru-RU" sz="2400" b="1" i="1" smtClean="0"/>
              <a:t>Стадия адаптации семьи к ситуации     рождения ребенка с проблемами</a:t>
            </a:r>
          </a:p>
          <a:p>
            <a:pPr eaLnBrk="1" hangingPunct="1">
              <a:lnSpc>
                <a:spcPct val="80000"/>
              </a:lnSpc>
              <a:buClr>
                <a:srgbClr val="008000"/>
              </a:buClr>
              <a:buFont typeface="Wingdings" pitchFamily="2" charset="2"/>
              <a:buChar char="Ä"/>
            </a:pPr>
            <a:r>
              <a:rPr lang="ru-RU" sz="2400" b="1" i="1" smtClean="0"/>
              <a:t>Готовность родителей к             сотрудничеству со специалистами</a:t>
            </a:r>
          </a:p>
        </p:txBody>
      </p:sp>
      <p:pic>
        <p:nvPicPr>
          <p:cNvPr id="14340" name="Picture 4" descr="j028053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7050" y="4365625"/>
            <a:ext cx="182245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123</TotalTime>
  <Words>528</Words>
  <Application>Microsoft Office PowerPoint</Application>
  <PresentationFormat>Экран (4:3)</PresentationFormat>
  <Paragraphs>141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Проблемы  в семьях  с детьми с ОВЗ</vt:lpstr>
      <vt:lpstr>Презентация PowerPoint</vt:lpstr>
      <vt:lpstr>Стадии родительского стресса</vt:lpstr>
      <vt:lpstr>Периоды, связанные со стрессом в семьях, имеющих детей с проблемами в развитии  (по Торнбалл)</vt:lpstr>
      <vt:lpstr>Механизмы поведения родителей в стрессовой ситуации</vt:lpstr>
      <vt:lpstr>Семья с «особым» ребенком</vt:lpstr>
      <vt:lpstr>Презентация PowerPoint</vt:lpstr>
      <vt:lpstr>Презентация PowerPoint</vt:lpstr>
      <vt:lpstr>Информация, необходимая для организации поддержки семьи</vt:lpstr>
      <vt:lpstr>Модель формирования позиции родителей «особого» ребенка</vt:lpstr>
      <vt:lpstr>Презентация PowerPoint</vt:lpstr>
      <vt:lpstr>Результатами успешной работы  с родителями являются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 в семьях  с детьми с ОВЗ</dc:title>
  <dc:creator>user</dc:creator>
  <cp:lastModifiedBy>Sanya</cp:lastModifiedBy>
  <cp:revision>9</cp:revision>
  <dcterms:created xsi:type="dcterms:W3CDTF">2015-12-08T07:58:38Z</dcterms:created>
  <dcterms:modified xsi:type="dcterms:W3CDTF">2016-03-13T17:38:32Z</dcterms:modified>
</cp:coreProperties>
</file>